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5"/>
  </p:sldMasterIdLst>
  <p:notesMasterIdLst>
    <p:notesMasterId r:id="rId23"/>
  </p:notesMasterIdLst>
  <p:sldIdLst>
    <p:sldId id="256" r:id="rId6"/>
    <p:sldId id="258" r:id="rId7"/>
    <p:sldId id="283" r:id="rId8"/>
    <p:sldId id="275" r:id="rId9"/>
    <p:sldId id="276" r:id="rId10"/>
    <p:sldId id="282" r:id="rId11"/>
    <p:sldId id="280" r:id="rId12"/>
    <p:sldId id="271" r:id="rId13"/>
    <p:sldId id="274" r:id="rId14"/>
    <p:sldId id="265" r:id="rId15"/>
    <p:sldId id="277" r:id="rId16"/>
    <p:sldId id="278" r:id="rId17"/>
    <p:sldId id="281" r:id="rId18"/>
    <p:sldId id="279" r:id="rId19"/>
    <p:sldId id="272" r:id="rId20"/>
    <p:sldId id="268" r:id="rId21"/>
    <p:sldId id="26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itchFamily="34" charset="0"/>
        <a:ea typeface="+mn-ea"/>
        <a:cs typeface="+mn-cs"/>
      </a:defRPr>
    </a:lvl5pPr>
    <a:lvl6pPr marL="2286000" algn="l" defTabSz="914400" rtl="0" eaLnBrk="1" latinLnBrk="0" hangingPunct="1">
      <a:defRPr kern="1200">
        <a:solidFill>
          <a:schemeClr val="tx1"/>
        </a:solidFill>
        <a:latin typeface="Arial Narrow" pitchFamily="34" charset="0"/>
        <a:ea typeface="+mn-ea"/>
        <a:cs typeface="+mn-cs"/>
      </a:defRPr>
    </a:lvl6pPr>
    <a:lvl7pPr marL="2743200" algn="l" defTabSz="914400" rtl="0" eaLnBrk="1" latinLnBrk="0" hangingPunct="1">
      <a:defRPr kern="1200">
        <a:solidFill>
          <a:schemeClr val="tx1"/>
        </a:solidFill>
        <a:latin typeface="Arial Narrow" pitchFamily="34" charset="0"/>
        <a:ea typeface="+mn-ea"/>
        <a:cs typeface="+mn-cs"/>
      </a:defRPr>
    </a:lvl7pPr>
    <a:lvl8pPr marL="3200400" algn="l" defTabSz="914400" rtl="0" eaLnBrk="1" latinLnBrk="0" hangingPunct="1">
      <a:defRPr kern="1200">
        <a:solidFill>
          <a:schemeClr val="tx1"/>
        </a:solidFill>
        <a:latin typeface="Arial Narrow" pitchFamily="34" charset="0"/>
        <a:ea typeface="+mn-ea"/>
        <a:cs typeface="+mn-cs"/>
      </a:defRPr>
    </a:lvl8pPr>
    <a:lvl9pPr marL="3657600" algn="l" defTabSz="914400" rtl="0" eaLnBrk="1" latinLnBrk="0" hangingPunct="1">
      <a:defRPr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67" autoAdjust="0"/>
  </p:normalViewPr>
  <p:slideViewPr>
    <p:cSldViewPr>
      <p:cViewPr>
        <p:scale>
          <a:sx n="66" d="100"/>
          <a:sy n="66" d="100"/>
        </p:scale>
        <p:origin x="-2934" y="-8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146123-BE2A-4A16-A3B1-5CF9F17EB293}" type="datetimeFigureOut">
              <a:rPr lang="en-US" smtClean="0"/>
              <a:pPr/>
              <a:t>4/9/2012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85DF7-78B3-4B50-8F2D-23A82C5D63E8}" type="slidenum">
              <a:rPr lang="en-US" smtClean="0"/>
              <a:pPr/>
              <a:t>‹#›</a:t>
            </a:fld>
            <a:endParaRPr lang="en-US"/>
          </a:p>
        </p:txBody>
      </p:sp>
    </p:spTree>
    <p:extLst>
      <p:ext uri="{BB962C8B-B14F-4D97-AF65-F5344CB8AC3E}">
        <p14:creationId xmlns:p14="http://schemas.microsoft.com/office/powerpoint/2010/main" val="371624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flammable and/or toxic </a:t>
            </a:r>
            <a:r>
              <a:rPr lang="en-US" baseline="0" dirty="0" err="1" smtClean="0"/>
              <a:t>dimethyl</a:t>
            </a:r>
            <a:r>
              <a:rPr lang="en-US" baseline="0" dirty="0" smtClean="0"/>
              <a:t> ether, ammonia, and propane should be considered as legitimate substitutes for currently used HFCs due to the very small leakage rates of RAC units.</a:t>
            </a:r>
          </a:p>
          <a:p>
            <a:endParaRPr lang="en-US" baseline="0" dirty="0" smtClean="0"/>
          </a:p>
        </p:txBody>
      </p:sp>
      <p:sp>
        <p:nvSpPr>
          <p:cNvPr id="4" name="Slide Number Placeholder 3"/>
          <p:cNvSpPr>
            <a:spLocks noGrp="1"/>
          </p:cNvSpPr>
          <p:nvPr>
            <p:ph type="sldNum" sz="quarter" idx="10"/>
          </p:nvPr>
        </p:nvSpPr>
        <p:spPr/>
        <p:txBody>
          <a:bodyPr/>
          <a:lstStyle/>
          <a:p>
            <a:fld id="{EC285DF7-78B3-4B50-8F2D-23A82C5D63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Reasons</a:t>
            </a:r>
            <a:r>
              <a:rPr lang="en-US" baseline="0" dirty="0" smtClean="0"/>
              <a:t> for likely increase in use of RACs is low cost of production and easy transport.  Also have lower values of electricity consumption than  central air conditioning which favor areas where strong electrical grids are not established.  </a:t>
            </a:r>
            <a:endParaRPr lang="en-US" dirty="0"/>
          </a:p>
        </p:txBody>
      </p:sp>
      <p:sp>
        <p:nvSpPr>
          <p:cNvPr id="4" name="Slide Number Placeholder 3"/>
          <p:cNvSpPr>
            <a:spLocks noGrp="1"/>
          </p:cNvSpPr>
          <p:nvPr>
            <p:ph type="sldNum" sz="quarter" idx="10"/>
          </p:nvPr>
        </p:nvSpPr>
        <p:spPr/>
        <p:txBody>
          <a:bodyPr/>
          <a:lstStyle/>
          <a:p>
            <a:fld id="{EC285DF7-78B3-4B50-8F2D-23A82C5D63E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85DF7-78B3-4B50-8F2D-23A82C5D63E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74" name="Group 54"/>
          <p:cNvGrpSpPr>
            <a:grpSpLocks/>
          </p:cNvGrpSpPr>
          <p:nvPr/>
        </p:nvGrpSpPr>
        <p:grpSpPr bwMode="auto">
          <a:xfrm>
            <a:off x="0" y="-12700"/>
            <a:ext cx="9156700" cy="6870700"/>
            <a:chOff x="0" y="-8"/>
            <a:chExt cx="5768" cy="4328"/>
          </a:xfrm>
        </p:grpSpPr>
        <p:sp>
          <p:nvSpPr>
            <p:cNvPr id="30771" name="Rectangle 51"/>
            <p:cNvSpPr>
              <a:spLocks noChangeArrowheads="1"/>
            </p:cNvSpPr>
            <p:nvPr userDrawn="1"/>
          </p:nvSpPr>
          <p:spPr bwMode="white">
            <a:xfrm>
              <a:off x="0" y="1344"/>
              <a:ext cx="5760" cy="2976"/>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30723" name="Group 3"/>
            <p:cNvGrpSpPr>
              <a:grpSpLocks/>
            </p:cNvGrpSpPr>
            <p:nvPr userDrawn="1"/>
          </p:nvGrpSpPr>
          <p:grpSpPr bwMode="auto">
            <a:xfrm>
              <a:off x="0" y="-8"/>
              <a:ext cx="5768" cy="4328"/>
              <a:chOff x="0" y="0"/>
              <a:chExt cx="5768" cy="4328"/>
            </a:xfrm>
          </p:grpSpPr>
          <p:sp>
            <p:nvSpPr>
              <p:cNvPr id="30724" name="Freeform 4"/>
              <p:cNvSpPr>
                <a:spLocks/>
              </p:cNvSpPr>
              <p:nvPr/>
            </p:nvSpPr>
            <p:spPr bwMode="hidden">
              <a:xfrm>
                <a:off x="0" y="0"/>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25" name="Freeform 5"/>
              <p:cNvSpPr>
                <a:spLocks/>
              </p:cNvSpPr>
              <p:nvPr/>
            </p:nvSpPr>
            <p:spPr bwMode="hidden">
              <a:xfrm>
                <a:off x="0" y="0"/>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26" name="Freeform 6"/>
              <p:cNvSpPr>
                <a:spLocks/>
              </p:cNvSpPr>
              <p:nvPr/>
            </p:nvSpPr>
            <p:spPr bwMode="hidden">
              <a:xfrm>
                <a:off x="0" y="0"/>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folHlink"/>
                </a:solidFill>
                <a:round/>
                <a:headEnd/>
                <a:tailEnd/>
              </a:ln>
              <a:effectLst/>
            </p:spPr>
            <p:txBody>
              <a:bodyPr wrap="none" anchor="ctr"/>
              <a:lstStyle/>
              <a:p>
                <a:endParaRPr lang="en-US"/>
              </a:p>
            </p:txBody>
          </p:sp>
          <p:sp>
            <p:nvSpPr>
              <p:cNvPr id="30727" name="Freeform 7"/>
              <p:cNvSpPr>
                <a:spLocks/>
              </p:cNvSpPr>
              <p:nvPr/>
            </p:nvSpPr>
            <p:spPr bwMode="hidden">
              <a:xfrm>
                <a:off x="856" y="152"/>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28" name="Freeform 8"/>
              <p:cNvSpPr>
                <a:spLocks/>
              </p:cNvSpPr>
              <p:nvPr/>
            </p:nvSpPr>
            <p:spPr bwMode="hidden">
              <a:xfrm>
                <a:off x="972" y="696"/>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29" name="Freeform 9"/>
              <p:cNvSpPr>
                <a:spLocks/>
              </p:cNvSpPr>
              <p:nvPr/>
            </p:nvSpPr>
            <p:spPr bwMode="hidden">
              <a:xfrm>
                <a:off x="1170" y="918"/>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0" name="Freeform 10"/>
              <p:cNvSpPr>
                <a:spLocks/>
              </p:cNvSpPr>
              <p:nvPr/>
            </p:nvSpPr>
            <p:spPr bwMode="hidden">
              <a:xfrm rot="-299203">
                <a:off x="1296" y="1248"/>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1" name="Freeform 11"/>
              <p:cNvSpPr>
                <a:spLocks/>
              </p:cNvSpPr>
              <p:nvPr/>
            </p:nvSpPr>
            <p:spPr bwMode="hidden">
              <a:xfrm>
                <a:off x="0" y="1592"/>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2" name="Freeform 12"/>
              <p:cNvSpPr>
                <a:spLocks/>
              </p:cNvSpPr>
              <p:nvPr/>
            </p:nvSpPr>
            <p:spPr bwMode="hidden">
              <a:xfrm>
                <a:off x="1056" y="2016"/>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3" name="Freeform 13"/>
              <p:cNvSpPr>
                <a:spLocks/>
              </p:cNvSpPr>
              <p:nvPr/>
            </p:nvSpPr>
            <p:spPr bwMode="hidden">
              <a:xfrm rot="1159149">
                <a:off x="1296" y="2160"/>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4" name="Freeform 14"/>
              <p:cNvSpPr>
                <a:spLocks/>
              </p:cNvSpPr>
              <p:nvPr/>
            </p:nvSpPr>
            <p:spPr bwMode="hidden">
              <a:xfrm>
                <a:off x="3112" y="0"/>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5" name="Freeform 15"/>
              <p:cNvSpPr>
                <a:spLocks/>
              </p:cNvSpPr>
              <p:nvPr/>
            </p:nvSpPr>
            <p:spPr bwMode="hidden">
              <a:xfrm>
                <a:off x="3504" y="0"/>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6" name="Freeform 16"/>
              <p:cNvSpPr>
                <a:spLocks/>
              </p:cNvSpPr>
              <p:nvPr/>
            </p:nvSpPr>
            <p:spPr bwMode="hidden">
              <a:xfrm>
                <a:off x="4008" y="1088"/>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7" name="Freeform 17"/>
              <p:cNvSpPr>
                <a:spLocks/>
              </p:cNvSpPr>
              <p:nvPr/>
            </p:nvSpPr>
            <p:spPr bwMode="hidden">
              <a:xfrm>
                <a:off x="5117" y="0"/>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8" name="Freeform 18"/>
              <p:cNvSpPr>
                <a:spLocks/>
              </p:cNvSpPr>
              <p:nvPr/>
            </p:nvSpPr>
            <p:spPr bwMode="hidden">
              <a:xfrm>
                <a:off x="0" y="2032"/>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39" name="Freeform 19"/>
              <p:cNvSpPr>
                <a:spLocks/>
              </p:cNvSpPr>
              <p:nvPr/>
            </p:nvSpPr>
            <p:spPr bwMode="hidden">
              <a:xfrm>
                <a:off x="0" y="2408"/>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30740" name="Freeform 20"/>
              <p:cNvSpPr>
                <a:spLocks/>
              </p:cNvSpPr>
              <p:nvPr/>
            </p:nvSpPr>
            <p:spPr bwMode="hidden">
              <a:xfrm>
                <a:off x="2688" y="3236"/>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grpSp>
        <p:pic>
          <p:nvPicPr>
            <p:cNvPr id="30770" name="Picture 50" descr="Topbanx"/>
            <p:cNvPicPr>
              <a:picLocks noChangeAspect="1" noChangeArrowheads="1"/>
            </p:cNvPicPr>
            <p:nvPr userDrawn="1"/>
          </p:nvPicPr>
          <p:blipFill>
            <a:blip r:embed="rId2" cstate="print">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p:spPr>
        </p:pic>
      </p:grpSp>
      <p:sp>
        <p:nvSpPr>
          <p:cNvPr id="30772" name="Rectangle 52"/>
          <p:cNvSpPr>
            <a:spLocks noChangeArrowheads="1"/>
          </p:cNvSpPr>
          <p:nvPr/>
        </p:nvSpPr>
        <p:spPr bwMode="ltGray">
          <a:xfrm>
            <a:off x="381000" y="3352800"/>
            <a:ext cx="4267200" cy="152400"/>
          </a:xfrm>
          <a:prstGeom prst="rect">
            <a:avLst/>
          </a:prstGeom>
          <a:solidFill>
            <a:schemeClr val="bg1"/>
          </a:solidFill>
          <a:ln w="9525">
            <a:noFill/>
            <a:miter lim="800000"/>
            <a:headEnd/>
            <a:tailEnd/>
          </a:ln>
          <a:effectLst/>
        </p:spPr>
        <p:txBody>
          <a:bodyPr wrap="none" anchor="ctr"/>
          <a:lstStyle/>
          <a:p>
            <a:endParaRPr lang="en-US"/>
          </a:p>
        </p:txBody>
      </p:sp>
      <p:sp>
        <p:nvSpPr>
          <p:cNvPr id="30760" name="Rectangle 40"/>
          <p:cNvSpPr>
            <a:spLocks noGrp="1" noChangeArrowheads="1"/>
          </p:cNvSpPr>
          <p:nvPr>
            <p:ph type="ctrTitle"/>
          </p:nvPr>
        </p:nvSpPr>
        <p:spPr>
          <a:xfrm>
            <a:off x="838200" y="2133600"/>
            <a:ext cx="7772400" cy="1143000"/>
          </a:xfrm>
        </p:spPr>
        <p:txBody>
          <a:bodyPr/>
          <a:lstStyle>
            <a:lvl1pPr>
              <a:defRPr/>
            </a:lvl1pPr>
          </a:lstStyle>
          <a:p>
            <a:r>
              <a:rPr lang="en-US" smtClean="0"/>
              <a:t>Click to edit Master title style</a:t>
            </a:r>
            <a:endParaRPr lang="en-US"/>
          </a:p>
        </p:txBody>
      </p:sp>
      <p:sp>
        <p:nvSpPr>
          <p:cNvPr id="30761" name="Rectangle 4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30762" name="Rectangle 42"/>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63" name="Rectangle 43"/>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64" name="Rectangle 44"/>
          <p:cNvSpPr>
            <a:spLocks noGrp="1" noChangeArrowheads="1"/>
          </p:cNvSpPr>
          <p:nvPr>
            <p:ph type="sldNum" sz="quarter" idx="4"/>
          </p:nvPr>
        </p:nvSpPr>
        <p:spPr>
          <a:xfrm>
            <a:off x="6553200" y="6248400"/>
            <a:ext cx="1905000" cy="457200"/>
          </a:xfrm>
        </p:spPr>
        <p:txBody>
          <a:bodyPr/>
          <a:lstStyle>
            <a:lvl1pPr>
              <a:defRPr/>
            </a:lvl1pPr>
          </a:lstStyle>
          <a:p>
            <a:fld id="{1F813299-5580-42F7-8927-C571A6EBA8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7F4F97-6387-4A3E-B09B-3A113C7542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B072AE-6EF1-401B-8D52-E81FD6A5A7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46FE02-F35E-49EE-B0C2-B533392DC1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F9C269-40C5-498D-8BA8-E5ECCFA843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0A281C-913D-49F3-9E32-D88CD47DB9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231319-E119-4139-B676-CE14942DA8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E0F602-404A-49E2-8DD6-886C1A6296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DCD540-02F6-4C26-BE8F-236B3A0F5C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9AD73A-2D80-4B0E-AE08-3BCF09B1524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DF705B-8978-466C-8C0B-954394351B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grpSp>
        <p:nvGrpSpPr>
          <p:cNvPr id="23603" name="Group 51"/>
          <p:cNvGrpSpPr>
            <a:grpSpLocks/>
          </p:cNvGrpSpPr>
          <p:nvPr/>
        </p:nvGrpSpPr>
        <p:grpSpPr bwMode="auto">
          <a:xfrm>
            <a:off x="0" y="-12700"/>
            <a:ext cx="9156700" cy="6870700"/>
            <a:chOff x="0" y="-8"/>
            <a:chExt cx="5768" cy="4328"/>
          </a:xfrm>
        </p:grpSpPr>
        <p:sp>
          <p:nvSpPr>
            <p:cNvPr id="23602" name="Rectangle 50"/>
            <p:cNvSpPr>
              <a:spLocks noChangeArrowheads="1"/>
            </p:cNvSpPr>
            <p:nvPr/>
          </p:nvSpPr>
          <p:spPr bwMode="auto">
            <a:xfrm>
              <a:off x="0" y="0"/>
              <a:ext cx="5760" cy="624"/>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en-US"/>
            </a:p>
          </p:txBody>
        </p:sp>
        <p:grpSp>
          <p:nvGrpSpPr>
            <p:cNvPr id="23554" name="Group 2"/>
            <p:cNvGrpSpPr>
              <a:grpSpLocks/>
            </p:cNvGrpSpPr>
            <p:nvPr/>
          </p:nvGrpSpPr>
          <p:grpSpPr bwMode="auto">
            <a:xfrm>
              <a:off x="0" y="-8"/>
              <a:ext cx="5768" cy="4328"/>
              <a:chOff x="0" y="0"/>
              <a:chExt cx="5768" cy="4328"/>
            </a:xfrm>
          </p:grpSpPr>
          <p:sp>
            <p:nvSpPr>
              <p:cNvPr id="23555" name="Freeform 3"/>
              <p:cNvSpPr>
                <a:spLocks/>
              </p:cNvSpPr>
              <p:nvPr/>
            </p:nvSpPr>
            <p:spPr bwMode="hidden">
              <a:xfrm>
                <a:off x="0" y="0"/>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56" name="Freeform 4"/>
              <p:cNvSpPr>
                <a:spLocks/>
              </p:cNvSpPr>
              <p:nvPr/>
            </p:nvSpPr>
            <p:spPr bwMode="hidden">
              <a:xfrm>
                <a:off x="0" y="0"/>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57" name="Freeform 5"/>
              <p:cNvSpPr>
                <a:spLocks/>
              </p:cNvSpPr>
              <p:nvPr/>
            </p:nvSpPr>
            <p:spPr bwMode="hidden">
              <a:xfrm>
                <a:off x="0" y="0"/>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folHlink"/>
                </a:solidFill>
                <a:round/>
                <a:headEnd/>
                <a:tailEnd/>
              </a:ln>
              <a:effectLst/>
            </p:spPr>
            <p:txBody>
              <a:bodyPr wrap="none" anchor="ctr"/>
              <a:lstStyle/>
              <a:p>
                <a:endParaRPr lang="en-US"/>
              </a:p>
            </p:txBody>
          </p:sp>
          <p:sp>
            <p:nvSpPr>
              <p:cNvPr id="23558" name="Freeform 6"/>
              <p:cNvSpPr>
                <a:spLocks/>
              </p:cNvSpPr>
              <p:nvPr/>
            </p:nvSpPr>
            <p:spPr bwMode="hidden">
              <a:xfrm>
                <a:off x="856" y="152"/>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59" name="Freeform 7"/>
              <p:cNvSpPr>
                <a:spLocks/>
              </p:cNvSpPr>
              <p:nvPr/>
            </p:nvSpPr>
            <p:spPr bwMode="hidden">
              <a:xfrm>
                <a:off x="972" y="696"/>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0" name="Freeform 8"/>
              <p:cNvSpPr>
                <a:spLocks/>
              </p:cNvSpPr>
              <p:nvPr/>
            </p:nvSpPr>
            <p:spPr bwMode="hidden">
              <a:xfrm>
                <a:off x="1170" y="918"/>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1" name="Freeform 9"/>
              <p:cNvSpPr>
                <a:spLocks/>
              </p:cNvSpPr>
              <p:nvPr/>
            </p:nvSpPr>
            <p:spPr bwMode="hidden">
              <a:xfrm rot="-299203">
                <a:off x="1296" y="1248"/>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2" name="Freeform 10"/>
              <p:cNvSpPr>
                <a:spLocks/>
              </p:cNvSpPr>
              <p:nvPr/>
            </p:nvSpPr>
            <p:spPr bwMode="hidden">
              <a:xfrm>
                <a:off x="0" y="1592"/>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3" name="Freeform 11"/>
              <p:cNvSpPr>
                <a:spLocks/>
              </p:cNvSpPr>
              <p:nvPr/>
            </p:nvSpPr>
            <p:spPr bwMode="hidden">
              <a:xfrm>
                <a:off x="1056" y="2016"/>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4" name="Freeform 12"/>
              <p:cNvSpPr>
                <a:spLocks/>
              </p:cNvSpPr>
              <p:nvPr/>
            </p:nvSpPr>
            <p:spPr bwMode="hidden">
              <a:xfrm rot="1159149">
                <a:off x="1296" y="2160"/>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5" name="Freeform 13"/>
              <p:cNvSpPr>
                <a:spLocks/>
              </p:cNvSpPr>
              <p:nvPr/>
            </p:nvSpPr>
            <p:spPr bwMode="hidden">
              <a:xfrm>
                <a:off x="3112" y="0"/>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6" name="Freeform 14"/>
              <p:cNvSpPr>
                <a:spLocks/>
              </p:cNvSpPr>
              <p:nvPr/>
            </p:nvSpPr>
            <p:spPr bwMode="hidden">
              <a:xfrm>
                <a:off x="3504" y="0"/>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7" name="Freeform 15"/>
              <p:cNvSpPr>
                <a:spLocks/>
              </p:cNvSpPr>
              <p:nvPr/>
            </p:nvSpPr>
            <p:spPr bwMode="hidden">
              <a:xfrm>
                <a:off x="4008" y="1088"/>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8" name="Freeform 16"/>
              <p:cNvSpPr>
                <a:spLocks/>
              </p:cNvSpPr>
              <p:nvPr/>
            </p:nvSpPr>
            <p:spPr bwMode="hidden">
              <a:xfrm>
                <a:off x="5117" y="0"/>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69" name="Freeform 17"/>
              <p:cNvSpPr>
                <a:spLocks/>
              </p:cNvSpPr>
              <p:nvPr/>
            </p:nvSpPr>
            <p:spPr bwMode="hidden">
              <a:xfrm>
                <a:off x="0" y="2032"/>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70" name="Freeform 18"/>
              <p:cNvSpPr>
                <a:spLocks/>
              </p:cNvSpPr>
              <p:nvPr/>
            </p:nvSpPr>
            <p:spPr bwMode="hidden">
              <a:xfrm>
                <a:off x="0" y="2408"/>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sp>
            <p:nvSpPr>
              <p:cNvPr id="23571" name="Freeform 19"/>
              <p:cNvSpPr>
                <a:spLocks/>
              </p:cNvSpPr>
              <p:nvPr/>
            </p:nvSpPr>
            <p:spPr bwMode="hidden">
              <a:xfrm>
                <a:off x="2688" y="3236"/>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folHlink"/>
                </a:solidFill>
                <a:prstDash val="solid"/>
                <a:round/>
                <a:headEnd type="none" w="med" len="med"/>
                <a:tailEnd type="none" w="med" len="med"/>
              </a:ln>
              <a:effectLst/>
            </p:spPr>
            <p:txBody>
              <a:bodyPr wrap="none" anchor="ctr"/>
              <a:lstStyle/>
              <a:p>
                <a:endParaRPr lang="en-US"/>
              </a:p>
            </p:txBody>
          </p:sp>
        </p:grpSp>
        <p:pic>
          <p:nvPicPr>
            <p:cNvPr id="23601" name="Picture 49" descr="Topbanx"/>
            <p:cNvPicPr>
              <a:picLocks noChangeAspect="1" noChangeArrowheads="1"/>
            </p:cNvPicPr>
            <p:nvPr/>
          </p:nvPicPr>
          <p:blipFill>
            <a:blip r:embed="rId13" cstate="print">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p:spPr>
        </p:pic>
        <p:grpSp>
          <p:nvGrpSpPr>
            <p:cNvPr id="23596" name="Group 44"/>
            <p:cNvGrpSpPr>
              <a:grpSpLocks/>
            </p:cNvGrpSpPr>
            <p:nvPr/>
          </p:nvGrpSpPr>
          <p:grpSpPr bwMode="auto">
            <a:xfrm>
              <a:off x="144" y="960"/>
              <a:ext cx="1056" cy="288"/>
              <a:chOff x="48" y="960"/>
              <a:chExt cx="1056" cy="288"/>
            </a:xfrm>
          </p:grpSpPr>
          <p:sp>
            <p:nvSpPr>
              <p:cNvPr id="23593" name="Line 41"/>
              <p:cNvSpPr>
                <a:spLocks noChangeShapeType="1"/>
              </p:cNvSpPr>
              <p:nvPr userDrawn="1"/>
            </p:nvSpPr>
            <p:spPr bwMode="ltGray">
              <a:xfrm>
                <a:off x="48" y="1008"/>
                <a:ext cx="1056" cy="0"/>
              </a:xfrm>
              <a:prstGeom prst="line">
                <a:avLst/>
              </a:prstGeom>
              <a:noFill/>
              <a:ln w="9525">
                <a:solidFill>
                  <a:schemeClr val="tx1"/>
                </a:solidFill>
                <a:round/>
                <a:headEnd/>
                <a:tailEnd type="stealth" w="med" len="lg"/>
              </a:ln>
              <a:effectLst/>
            </p:spPr>
            <p:txBody>
              <a:bodyPr wrap="none" anchor="ctr"/>
              <a:lstStyle/>
              <a:p>
                <a:endParaRPr lang="en-US"/>
              </a:p>
            </p:txBody>
          </p:sp>
          <p:sp>
            <p:nvSpPr>
              <p:cNvPr id="23594" name="Line 42"/>
              <p:cNvSpPr>
                <a:spLocks noChangeShapeType="1"/>
              </p:cNvSpPr>
              <p:nvPr userDrawn="1"/>
            </p:nvSpPr>
            <p:spPr bwMode="ltGray">
              <a:xfrm>
                <a:off x="144" y="1008"/>
                <a:ext cx="240" cy="240"/>
              </a:xfrm>
              <a:prstGeom prst="line">
                <a:avLst/>
              </a:prstGeom>
              <a:noFill/>
              <a:ln w="9525">
                <a:solidFill>
                  <a:schemeClr val="tx1"/>
                </a:solidFill>
                <a:round/>
                <a:headEnd/>
                <a:tailEnd type="stealth" w="sm" len="lg"/>
              </a:ln>
              <a:effectLst/>
            </p:spPr>
            <p:txBody>
              <a:bodyPr wrap="none" anchor="ctr"/>
              <a:lstStyle/>
              <a:p>
                <a:endParaRPr lang="en-US"/>
              </a:p>
            </p:txBody>
          </p:sp>
          <p:sp>
            <p:nvSpPr>
              <p:cNvPr id="23595" name="Oval 43"/>
              <p:cNvSpPr>
                <a:spLocks noChangeArrowheads="1"/>
              </p:cNvSpPr>
              <p:nvPr userDrawn="1"/>
            </p:nvSpPr>
            <p:spPr bwMode="ltGray">
              <a:xfrm>
                <a:off x="96" y="960"/>
                <a:ext cx="117" cy="117"/>
              </a:xfrm>
              <a:prstGeom prst="ellipse">
                <a:avLst/>
              </a:prstGeom>
              <a:noFill/>
              <a:ln w="9525">
                <a:solidFill>
                  <a:schemeClr val="tx1"/>
                </a:solidFill>
                <a:round/>
                <a:headEnd/>
                <a:tailEnd/>
              </a:ln>
              <a:effectLst/>
            </p:spPr>
            <p:txBody>
              <a:bodyPr wrap="none" anchor="ctr"/>
              <a:lstStyle/>
              <a:p>
                <a:endParaRPr lang="en-US"/>
              </a:p>
            </p:txBody>
          </p:sp>
        </p:grpSp>
      </p:grpSp>
      <p:sp>
        <p:nvSpPr>
          <p:cNvPr id="23572" name="Rectangle 20"/>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73" name="Rectangle 2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74" name="Rectangle 22"/>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i="1"/>
            </a:lvl1pPr>
          </a:lstStyle>
          <a:p>
            <a:endParaRPr lang="en-US"/>
          </a:p>
        </p:txBody>
      </p:sp>
      <p:sp>
        <p:nvSpPr>
          <p:cNvPr id="23575" name="Rectangle 23"/>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i="1"/>
            </a:lvl1pPr>
          </a:lstStyle>
          <a:p>
            <a:endParaRPr lang="en-US"/>
          </a:p>
        </p:txBody>
      </p:sp>
      <p:sp>
        <p:nvSpPr>
          <p:cNvPr id="23576" name="Rectangle 24"/>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i="1"/>
            </a:lvl1pPr>
          </a:lstStyle>
          <a:p>
            <a:fld id="{79A8CA87-C607-44F6-BA52-BB442AB4342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Narrow" pitchFamily="34" charset="0"/>
        </a:defRPr>
      </a:lvl2pPr>
      <a:lvl3pPr algn="l" rtl="0" eaLnBrk="1" fontAlgn="base" hangingPunct="1">
        <a:spcBef>
          <a:spcPct val="0"/>
        </a:spcBef>
        <a:spcAft>
          <a:spcPct val="0"/>
        </a:spcAft>
        <a:defRPr sz="4400">
          <a:solidFill>
            <a:schemeClr val="tx2"/>
          </a:solidFill>
          <a:latin typeface="Arial Narrow" pitchFamily="34" charset="0"/>
        </a:defRPr>
      </a:lvl3pPr>
      <a:lvl4pPr algn="l" rtl="0" eaLnBrk="1" fontAlgn="base" hangingPunct="1">
        <a:spcBef>
          <a:spcPct val="0"/>
        </a:spcBef>
        <a:spcAft>
          <a:spcPct val="0"/>
        </a:spcAft>
        <a:defRPr sz="4400">
          <a:solidFill>
            <a:schemeClr val="tx2"/>
          </a:solidFill>
          <a:latin typeface="Arial Narrow" pitchFamily="34" charset="0"/>
        </a:defRPr>
      </a:lvl4pPr>
      <a:lvl5pPr algn="l" rtl="0" eaLnBrk="1" fontAlgn="base" hangingPunct="1">
        <a:spcBef>
          <a:spcPct val="0"/>
        </a:spcBef>
        <a:spcAft>
          <a:spcPct val="0"/>
        </a:spcAft>
        <a:defRPr sz="4400">
          <a:solidFill>
            <a:schemeClr val="tx2"/>
          </a:solidFill>
          <a:latin typeface="Arial Narrow" pitchFamily="34" charset="0"/>
        </a:defRPr>
      </a:lvl5pPr>
      <a:lvl6pPr marL="457200" algn="l" rtl="0" eaLnBrk="1" fontAlgn="base" hangingPunct="1">
        <a:spcBef>
          <a:spcPct val="0"/>
        </a:spcBef>
        <a:spcAft>
          <a:spcPct val="0"/>
        </a:spcAft>
        <a:defRPr sz="4400">
          <a:solidFill>
            <a:schemeClr val="tx2"/>
          </a:solidFill>
          <a:latin typeface="Arial Narrow" pitchFamily="34" charset="0"/>
        </a:defRPr>
      </a:lvl6pPr>
      <a:lvl7pPr marL="914400" algn="l" rtl="0" eaLnBrk="1" fontAlgn="base" hangingPunct="1">
        <a:spcBef>
          <a:spcPct val="0"/>
        </a:spcBef>
        <a:spcAft>
          <a:spcPct val="0"/>
        </a:spcAft>
        <a:defRPr sz="4400">
          <a:solidFill>
            <a:schemeClr val="tx2"/>
          </a:solidFill>
          <a:latin typeface="Arial Narrow" pitchFamily="34" charset="0"/>
        </a:defRPr>
      </a:lvl7pPr>
      <a:lvl8pPr marL="1371600" algn="l" rtl="0" eaLnBrk="1" fontAlgn="base" hangingPunct="1">
        <a:spcBef>
          <a:spcPct val="0"/>
        </a:spcBef>
        <a:spcAft>
          <a:spcPct val="0"/>
        </a:spcAft>
        <a:defRPr sz="4400">
          <a:solidFill>
            <a:schemeClr val="tx2"/>
          </a:solidFill>
          <a:latin typeface="Arial Narrow" pitchFamily="34" charset="0"/>
        </a:defRPr>
      </a:lvl8pPr>
      <a:lvl9pPr marL="1828800" algn="l" rtl="0" eaLnBrk="1" fontAlgn="base" hangingPunct="1">
        <a:spcBef>
          <a:spcPct val="0"/>
        </a:spcBef>
        <a:spcAft>
          <a:spcPct val="0"/>
        </a:spcAft>
        <a:defRPr sz="4400">
          <a:solidFill>
            <a:schemeClr val="tx2"/>
          </a:solidFill>
          <a:latin typeface="Arial Narrow" pitchFamily="34"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Blip>
          <a:blip r:embed="rId15"/>
        </a:buBlip>
        <a:defRPr sz="2800">
          <a:solidFill>
            <a:schemeClr val="tx1"/>
          </a:solidFill>
          <a:latin typeface="+mn-lt"/>
        </a:defRPr>
      </a:lvl2pPr>
      <a:lvl3pPr marL="1143000" indent="-228600" algn="l" rtl="0" eaLnBrk="1" fontAlgn="base" hangingPunct="1">
        <a:spcBef>
          <a:spcPct val="20000"/>
        </a:spcBef>
        <a:spcAft>
          <a:spcPct val="0"/>
        </a:spcAft>
        <a:buClr>
          <a:schemeClr val="hlink"/>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7772400" cy="1143000"/>
          </a:xfrm>
        </p:spPr>
        <p:txBody>
          <a:bodyPr/>
          <a:lstStyle/>
          <a:p>
            <a:r>
              <a:rPr lang="en-US" b="1" dirty="0" smtClean="0">
                <a:latin typeface="Times New Roman" pitchFamily="18" charset="0"/>
                <a:cs typeface="Times New Roman" pitchFamily="18" charset="0"/>
              </a:rPr>
              <a:t>Greenhouse Gas Emissions for Refrigerant Choices in Room Air Conditioner Units </a:t>
            </a: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a:xfrm>
            <a:off x="457200" y="3581400"/>
            <a:ext cx="8305800" cy="1752600"/>
          </a:xfrm>
        </p:spPr>
        <p:txBody>
          <a:bodyPr/>
          <a:lstStyle/>
          <a:p>
            <a:r>
              <a:rPr lang="en-US" dirty="0" smtClean="0">
                <a:latin typeface="Times New Roman" pitchFamily="18" charset="0"/>
                <a:cs typeface="Times New Roman" pitchFamily="18" charset="0"/>
              </a:rPr>
              <a:t>Michael Galka and Dr. Paul Blowers</a:t>
            </a:r>
          </a:p>
          <a:p>
            <a:r>
              <a:rPr lang="en-US" dirty="0" smtClean="0">
                <a:latin typeface="Times New Roman" pitchFamily="18" charset="0"/>
                <a:cs typeface="Times New Roman" pitchFamily="18" charset="0"/>
              </a:rPr>
              <a:t>The University of Arizona</a:t>
            </a:r>
          </a:p>
          <a:p>
            <a:r>
              <a:rPr lang="en-US" dirty="0" smtClean="0">
                <a:latin typeface="Times New Roman" pitchFamily="18" charset="0"/>
                <a:cs typeface="Times New Roman" pitchFamily="18" charset="0"/>
              </a:rPr>
              <a:t>NASA Space Grant Internship Program</a:t>
            </a:r>
          </a:p>
          <a:p>
            <a:r>
              <a:rPr lang="en-US" dirty="0" smtClean="0">
                <a:latin typeface="Times New Roman" pitchFamily="18" charset="0"/>
                <a:cs typeface="Times New Roman" pitchFamily="18" charset="0"/>
              </a:rPr>
              <a:t>Fall 2011-Spring 2012</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Calculating Results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990600"/>
            <a:ext cx="5257800" cy="4114800"/>
          </a:xfrm>
        </p:spPr>
        <p:txBody>
          <a:bodyPr/>
          <a:lstStyle/>
          <a:p>
            <a:pPr>
              <a:buNone/>
            </a:pPr>
            <a:endParaRPr lang="en-US" dirty="0" smtClean="0"/>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in Excel</a:t>
            </a:r>
          </a:p>
          <a:p>
            <a:r>
              <a:rPr lang="en-US" dirty="0" smtClean="0">
                <a:latin typeface="Times New Roman" pitchFamily="18" charset="0"/>
                <a:cs typeface="Times New Roman" pitchFamily="18" charset="0"/>
              </a:rPr>
              <a:t>Visual basic programming</a:t>
            </a:r>
          </a:p>
          <a:p>
            <a:r>
              <a:rPr lang="en-US" dirty="0" smtClean="0">
                <a:latin typeface="Times New Roman" pitchFamily="18" charset="0"/>
                <a:cs typeface="Times New Roman" pitchFamily="18" charset="0"/>
              </a:rPr>
              <a:t>First and Second Laws of Thermodynamics </a:t>
            </a:r>
          </a:p>
          <a:p>
            <a:r>
              <a:rPr lang="en-US" dirty="0" smtClean="0">
                <a:latin typeface="Times New Roman" pitchFamily="18" charset="0"/>
                <a:cs typeface="Times New Roman" pitchFamily="18" charset="0"/>
              </a:rPr>
              <a:t>Energy and Heat Balances</a:t>
            </a:r>
          </a:p>
          <a:p>
            <a:r>
              <a:rPr lang="en-US" dirty="0" smtClean="0">
                <a:latin typeface="Times New Roman" pitchFamily="18" charset="0"/>
                <a:cs typeface="Times New Roman" pitchFamily="18" charset="0"/>
              </a:rPr>
              <a:t>Sensitivity Analysis </a:t>
            </a:r>
          </a:p>
        </p:txBody>
      </p:sp>
      <p:pic>
        <p:nvPicPr>
          <p:cNvPr id="4" name="Content Placeholder 3" descr="Carbon footprint.jpg"/>
          <p:cNvPicPr>
            <a:picLocks noChangeAspect="1"/>
          </p:cNvPicPr>
          <p:nvPr/>
        </p:nvPicPr>
        <p:blipFill>
          <a:blip r:embed="rId3" cstate="print"/>
          <a:stretch>
            <a:fillRect/>
          </a:stretch>
        </p:blipFill>
        <p:spPr>
          <a:xfrm>
            <a:off x="5943600" y="2438400"/>
            <a:ext cx="2505075" cy="18192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Resulting Numbers of Emissions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609600" y="1676400"/>
            <a:ext cx="7772400" cy="4953000"/>
          </a:xfrm>
        </p:spPr>
        <p:txBody>
          <a:bodyPr/>
          <a:lstStyle/>
          <a:p>
            <a:r>
              <a:rPr lang="en-US" dirty="0" smtClean="0"/>
              <a:t>R-22  (Standard)</a:t>
            </a:r>
          </a:p>
          <a:p>
            <a:pPr lvl="1">
              <a:tabLst>
                <a:tab pos="4630738" algn="l"/>
              </a:tabLst>
            </a:pPr>
            <a:r>
              <a:rPr lang="en-US" dirty="0" smtClean="0"/>
              <a:t>1,160 kg CO</a:t>
            </a:r>
            <a:r>
              <a:rPr lang="en-US" baseline="-25000" dirty="0" smtClean="0"/>
              <a:t>2</a:t>
            </a:r>
            <a:r>
              <a:rPr lang="en-US" dirty="0" smtClean="0"/>
              <a:t>-equivalent / year per unit</a:t>
            </a:r>
          </a:p>
          <a:p>
            <a:pPr lvl="1">
              <a:tabLst>
                <a:tab pos="4630738" algn="l"/>
              </a:tabLst>
            </a:pPr>
            <a:r>
              <a:rPr lang="en-US" dirty="0" smtClean="0"/>
              <a:t>30.03 metric tons CO</a:t>
            </a:r>
            <a:r>
              <a:rPr lang="en-US" baseline="-25000" dirty="0" smtClean="0"/>
              <a:t>2</a:t>
            </a:r>
            <a:r>
              <a:rPr lang="en-US" dirty="0" smtClean="0"/>
              <a:t>-equivalent / year in U.S.</a:t>
            </a:r>
          </a:p>
          <a:p>
            <a:pPr>
              <a:tabLst>
                <a:tab pos="4630738" algn="l"/>
              </a:tabLst>
            </a:pPr>
            <a:r>
              <a:rPr lang="en-US" dirty="0" smtClean="0"/>
              <a:t>HFE-143m</a:t>
            </a:r>
          </a:p>
          <a:p>
            <a:pPr lvl="1">
              <a:tabLst>
                <a:tab pos="4630738" algn="l"/>
              </a:tabLst>
            </a:pPr>
            <a:r>
              <a:rPr lang="en-US" dirty="0" smtClean="0"/>
              <a:t>1,260 kg CO</a:t>
            </a:r>
            <a:r>
              <a:rPr lang="en-US" baseline="-25000" dirty="0" smtClean="0"/>
              <a:t>2</a:t>
            </a:r>
            <a:r>
              <a:rPr lang="en-US" dirty="0" smtClean="0"/>
              <a:t>-equivalent / year per unit</a:t>
            </a:r>
          </a:p>
          <a:p>
            <a:pPr lvl="1">
              <a:tabLst>
                <a:tab pos="4630738" algn="l"/>
              </a:tabLst>
            </a:pPr>
            <a:r>
              <a:rPr lang="en-US" dirty="0" smtClean="0"/>
              <a:t>32.62 metric tons CO</a:t>
            </a:r>
            <a:r>
              <a:rPr lang="en-US" baseline="-25000" dirty="0" smtClean="0"/>
              <a:t>2</a:t>
            </a:r>
            <a:r>
              <a:rPr lang="en-US" dirty="0" smtClean="0"/>
              <a:t>-equivalent / year in U.S.</a:t>
            </a:r>
          </a:p>
          <a:p>
            <a:pPr>
              <a:tabLst>
                <a:tab pos="4630738" algn="l"/>
              </a:tabLst>
            </a:pPr>
            <a:r>
              <a:rPr lang="en-US" dirty="0" smtClean="0"/>
              <a:t>NH</a:t>
            </a:r>
            <a:r>
              <a:rPr lang="en-US" baseline="-25000" dirty="0" smtClean="0"/>
              <a:t>3  </a:t>
            </a:r>
            <a:r>
              <a:rPr lang="en-US" dirty="0" smtClean="0"/>
              <a:t> (Ammonia)</a:t>
            </a:r>
          </a:p>
          <a:p>
            <a:pPr lvl="1">
              <a:tabLst>
                <a:tab pos="4630738" algn="l"/>
              </a:tabLst>
            </a:pPr>
            <a:r>
              <a:rPr lang="en-US" dirty="0" smtClean="0"/>
              <a:t>1,070 kg CO</a:t>
            </a:r>
            <a:r>
              <a:rPr lang="en-US" baseline="-25000" dirty="0" smtClean="0"/>
              <a:t>2</a:t>
            </a:r>
            <a:r>
              <a:rPr lang="en-US" dirty="0" smtClean="0"/>
              <a:t>-equivalent / year per unit</a:t>
            </a:r>
          </a:p>
          <a:p>
            <a:pPr lvl="1">
              <a:tabLst>
                <a:tab pos="4630738" algn="l"/>
              </a:tabLst>
            </a:pPr>
            <a:r>
              <a:rPr lang="en-US" dirty="0" smtClean="0"/>
              <a:t>27.72 metric tons CO</a:t>
            </a:r>
            <a:r>
              <a:rPr lang="en-US" baseline="-25000" dirty="0" smtClean="0"/>
              <a:t>2</a:t>
            </a:r>
            <a:r>
              <a:rPr lang="en-US" dirty="0" smtClean="0"/>
              <a:t>-equivalent / year in U.S.</a:t>
            </a:r>
            <a:endParaRPr lang="en-US" dirty="0"/>
          </a:p>
          <a:p>
            <a:pPr lvl="1">
              <a:tabLst>
                <a:tab pos="4630738" algn="l"/>
              </a:tabLst>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Trends and Sensitivity Analysis</a:t>
            </a:r>
            <a:endParaRPr lang="en-US" dirty="0">
              <a:latin typeface="Times New Roman" pitchFamily="18" charset="0"/>
              <a:cs typeface="Times New Roman" pitchFamily="18" charset="0"/>
            </a:endParaRPr>
          </a:p>
        </p:txBody>
      </p:sp>
      <p:sp>
        <p:nvSpPr>
          <p:cNvPr id="8" name="Content Placeholder 7"/>
          <p:cNvSpPr>
            <a:spLocks noGrp="1"/>
          </p:cNvSpPr>
          <p:nvPr>
            <p:ph idx="1"/>
          </p:nvPr>
        </p:nvSpPr>
        <p:spPr>
          <a:xfrm>
            <a:off x="457200" y="2286000"/>
            <a:ext cx="8458200" cy="3733800"/>
          </a:xfrm>
        </p:spPr>
        <p:txBody>
          <a:bodyPr/>
          <a:lstStyle/>
          <a:p>
            <a:r>
              <a:rPr lang="en-US" sz="2800" dirty="0" smtClean="0">
                <a:latin typeface="Times New Roman" pitchFamily="18" charset="0"/>
                <a:cs typeface="Times New Roman" pitchFamily="18" charset="0"/>
              </a:rPr>
              <a:t>Emissions increase as ambient temperature increases.</a:t>
            </a:r>
          </a:p>
          <a:p>
            <a:r>
              <a:rPr lang="en-US" sz="2800" dirty="0" smtClean="0">
                <a:latin typeface="Times New Roman" pitchFamily="18" charset="0"/>
                <a:cs typeface="Times New Roman" pitchFamily="18" charset="0"/>
              </a:rPr>
              <a:t>Emissions increase at thermostat temperature settings decrease.</a:t>
            </a:r>
          </a:p>
          <a:p>
            <a:r>
              <a:rPr lang="en-US" sz="2800" dirty="0" smtClean="0">
                <a:latin typeface="Times New Roman" pitchFamily="18" charset="0"/>
                <a:cs typeface="Times New Roman" pitchFamily="18" charset="0"/>
              </a:rPr>
              <a:t>As refrigerant emissions  during disposal of equipment increase R-22, R-134a, and HFE-143m are undesirable.</a:t>
            </a:r>
          </a:p>
          <a:p>
            <a:r>
              <a:rPr lang="en-US" sz="2800" dirty="0" smtClean="0">
                <a:latin typeface="Times New Roman" pitchFamily="18" charset="0"/>
                <a:cs typeface="Times New Roman" pitchFamily="18" charset="0"/>
              </a:rPr>
              <a:t>Improving compressor and line transmission efficiencies decrease emissions using all refrigerants.</a:t>
            </a:r>
          </a:p>
          <a:p>
            <a:pPr>
              <a:buNone/>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Sensitivity analysis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l="35652" t="50430" r="12174"/>
          <a:stretch>
            <a:fillRect/>
          </a:stretch>
        </p:blipFill>
        <p:spPr bwMode="auto">
          <a:xfrm>
            <a:off x="838200" y="1752600"/>
            <a:ext cx="7874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latin typeface="Times New Roman" pitchFamily="18" charset="0"/>
                <a:cs typeface="Times New Roman" pitchFamily="18" charset="0"/>
              </a:rPr>
              <a:t>Conclusion of Study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828800"/>
            <a:ext cx="8382000" cy="4114800"/>
          </a:xfrm>
        </p:spPr>
        <p:txBody>
          <a:bodyPr/>
          <a:lstStyle/>
          <a:p>
            <a:r>
              <a:rPr lang="en-US" dirty="0" smtClean="0">
                <a:latin typeface="Times New Roman" pitchFamily="18" charset="0"/>
                <a:cs typeface="Times New Roman" pitchFamily="18" charset="0"/>
              </a:rPr>
              <a:t>Dimethyl ether, ammonia, propane, R-152a, and HFE-152a produce lower emissions than currently used refrigerants R-22 and R-134a.</a:t>
            </a:r>
          </a:p>
          <a:p>
            <a:r>
              <a:rPr lang="en-US" dirty="0" smtClean="0">
                <a:latin typeface="Times New Roman" pitchFamily="18" charset="0"/>
                <a:cs typeface="Times New Roman" pitchFamily="18" charset="0"/>
              </a:rPr>
              <a:t>HFE-143m produces nearly identical emissions as R-22</a:t>
            </a:r>
          </a:p>
          <a:p>
            <a:r>
              <a:rPr lang="en-US" dirty="0" smtClean="0">
                <a:latin typeface="Times New Roman" pitchFamily="18" charset="0"/>
                <a:cs typeface="Times New Roman" pitchFamily="18" charset="0"/>
              </a:rPr>
              <a:t>More emissions stem from warmer climates and lower thermostat settings.</a:t>
            </a:r>
          </a:p>
          <a:p>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Additional Considerations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76400"/>
            <a:ext cx="7772400" cy="4114800"/>
          </a:xfrm>
        </p:spPr>
        <p:txBody>
          <a:bodyPr/>
          <a:lstStyle/>
          <a:p>
            <a:r>
              <a:rPr lang="en-US" dirty="0" smtClean="0">
                <a:latin typeface="Times New Roman" pitchFamily="18" charset="0"/>
                <a:cs typeface="Times New Roman" pitchFamily="18" charset="0"/>
              </a:rPr>
              <a:t>Others to be considered are:</a:t>
            </a:r>
          </a:p>
          <a:p>
            <a:pPr lvl="1"/>
            <a:r>
              <a:rPr lang="en-US" dirty="0" smtClean="0">
                <a:latin typeface="Times New Roman" pitchFamily="18" charset="0"/>
                <a:cs typeface="Times New Roman" pitchFamily="18" charset="0"/>
              </a:rPr>
              <a:t>New refrigerants being created in industry</a:t>
            </a:r>
          </a:p>
          <a:p>
            <a:pPr lvl="1"/>
            <a:r>
              <a:rPr lang="en-US" dirty="0" smtClean="0">
                <a:latin typeface="Times New Roman" pitchFamily="18" charset="0"/>
                <a:cs typeface="Times New Roman" pitchFamily="18" charset="0"/>
              </a:rPr>
              <a:t>Policies regarding air conditioning settings in southwest U.S.</a:t>
            </a:r>
          </a:p>
          <a:p>
            <a:pPr lvl="1"/>
            <a:r>
              <a:rPr lang="en-US" dirty="0" smtClean="0">
                <a:latin typeface="Times New Roman" pitchFamily="18" charset="0"/>
                <a:cs typeface="Times New Roman" pitchFamily="18" charset="0"/>
              </a:rPr>
              <a:t>Other more sustainable energy sources to meet high electricity needs of U.S.</a:t>
            </a:r>
          </a:p>
          <a:p>
            <a:pPr lvl="1"/>
            <a:r>
              <a:rPr lang="en-US" dirty="0" smtClean="0">
                <a:solidFill>
                  <a:srgbClr val="00B0F0"/>
                </a:solidFill>
                <a:latin typeface="Times New Roman" pitchFamily="18" charset="0"/>
                <a:cs typeface="Times New Roman" pitchFamily="18" charset="0"/>
              </a:rPr>
              <a:t>Environmental impact of recovery and reclamation processes for refrigerants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143000"/>
          </a:xfrm>
        </p:spPr>
        <p:txBody>
          <a:bodyPr/>
          <a:lstStyle/>
          <a:p>
            <a:r>
              <a:rPr lang="en-US" dirty="0" smtClean="0">
                <a:latin typeface="Times New Roman" pitchFamily="18" charset="0"/>
                <a:cs typeface="Times New Roman" pitchFamily="18" charset="0"/>
              </a:rPr>
              <a:t>Acknowledgments	</a:t>
            </a:r>
            <a:r>
              <a:rPr lang="en-US" dirty="0" smtClean="0"/>
              <a:t>			</a:t>
            </a:r>
            <a:endParaRPr lang="en-US" dirty="0"/>
          </a:p>
        </p:txBody>
      </p:sp>
      <p:sp>
        <p:nvSpPr>
          <p:cNvPr id="3" name="Content Placeholder 2"/>
          <p:cNvSpPr>
            <a:spLocks noGrp="1"/>
          </p:cNvSpPr>
          <p:nvPr>
            <p:ph idx="1"/>
          </p:nvPr>
        </p:nvSpPr>
        <p:spPr>
          <a:xfrm>
            <a:off x="685800" y="1524000"/>
            <a:ext cx="5867400" cy="4114800"/>
          </a:xfrm>
        </p:spPr>
        <p:txBody>
          <a:bodyPr/>
          <a:lstStyle/>
          <a:p>
            <a:pPr>
              <a:buNone/>
            </a:pPr>
            <a:endParaRPr lang="en-US" sz="44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NASA Space Grant Internship Program </a:t>
            </a:r>
          </a:p>
          <a:p>
            <a:endParaRPr lang="en-US" sz="44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Paul Blowers, PhD</a:t>
            </a:r>
          </a:p>
          <a:p>
            <a:pPr>
              <a:buNone/>
            </a:pPr>
            <a:endParaRPr lang="en-US" sz="4400" dirty="0" smtClean="0">
              <a:latin typeface="Times New Roman" pitchFamily="18" charset="0"/>
              <a:cs typeface="Times New Roman" pitchFamily="18" charset="0"/>
            </a:endParaRPr>
          </a:p>
          <a:p>
            <a:endParaRPr lang="en-US" sz="4400" dirty="0" smtClean="0">
              <a:latin typeface="Times New Roman" pitchFamily="18" charset="0"/>
              <a:cs typeface="Times New Roman" pitchFamily="18" charset="0"/>
            </a:endParaRPr>
          </a:p>
          <a:p>
            <a:pPr>
              <a:buNone/>
            </a:pPr>
            <a:endParaRPr lang="en-US" sz="4400" dirty="0"/>
          </a:p>
        </p:txBody>
      </p:sp>
      <p:pic>
        <p:nvPicPr>
          <p:cNvPr id="4" name="Content Placeholder 6" descr="Arizona Space Grant.jpg"/>
          <p:cNvPicPr>
            <a:picLocks noChangeAspect="1"/>
          </p:cNvPicPr>
          <p:nvPr/>
        </p:nvPicPr>
        <p:blipFill>
          <a:blip r:embed="rId3" cstate="print"/>
          <a:stretch>
            <a:fillRect/>
          </a:stretch>
        </p:blipFill>
        <p:spPr bwMode="auto">
          <a:xfrm>
            <a:off x="6477000" y="3886200"/>
            <a:ext cx="1714500" cy="2286000"/>
          </a:xfrm>
          <a:prstGeom prst="rect">
            <a:avLst/>
          </a:prstGeom>
          <a:noFill/>
          <a:ln w="9525">
            <a:noFill/>
            <a:miter lim="800000"/>
            <a:headEnd/>
            <a:tailEnd/>
          </a:ln>
          <a:effectLst/>
        </p:spPr>
      </p:pic>
      <p:pic>
        <p:nvPicPr>
          <p:cNvPr id="5" name="Content Placeholder 5" descr="NASA_logo.GIF"/>
          <p:cNvPicPr>
            <a:picLocks noChangeAspect="1"/>
          </p:cNvPicPr>
          <p:nvPr/>
        </p:nvPicPr>
        <p:blipFill>
          <a:blip r:embed="rId4" cstate="print"/>
          <a:stretch>
            <a:fillRect/>
          </a:stretch>
        </p:blipFill>
        <p:spPr>
          <a:xfrm>
            <a:off x="6096000" y="1219200"/>
            <a:ext cx="2590800" cy="231279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latin typeface="Times New Roman" pitchFamily="18" charset="0"/>
                <a:cs typeface="Times New Roman" pitchFamily="18" charset="0"/>
              </a:rPr>
              <a:t>Questions???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400" dirty="0" smtClean="0">
                <a:latin typeface="Times New Roman" pitchFamily="18" charset="0"/>
                <a:cs typeface="Times New Roman" pitchFamily="18" charset="0"/>
              </a:rPr>
              <a:t>Michael Galka</a:t>
            </a:r>
          </a:p>
          <a:p>
            <a:r>
              <a:rPr lang="en-US" sz="4400" dirty="0" smtClean="0">
                <a:latin typeface="Times New Roman" pitchFamily="18" charset="0"/>
                <a:cs typeface="Times New Roman" pitchFamily="18" charset="0"/>
              </a:rPr>
              <a:t>mgalka@email.arizona.edu</a:t>
            </a:r>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latin typeface="Times New Roman" pitchFamily="18" charset="0"/>
                <a:cs typeface="Times New Roman" pitchFamily="18" charset="0"/>
              </a:rPr>
              <a:t>Introduction-Room Air Conditioners</a:t>
            </a:r>
            <a:endParaRPr lang="en-US" dirty="0">
              <a:latin typeface="Times New Roman" pitchFamily="18" charset="0"/>
              <a:cs typeface="Times New Roman" pitchFamily="18" charset="0"/>
            </a:endParaRPr>
          </a:p>
        </p:txBody>
      </p:sp>
      <p:sp>
        <p:nvSpPr>
          <p:cNvPr id="4" name="Content Placeholder 3"/>
          <p:cNvSpPr>
            <a:spLocks noGrp="1"/>
          </p:cNvSpPr>
          <p:nvPr>
            <p:ph sz="half" idx="1"/>
          </p:nvPr>
        </p:nvSpPr>
        <p:spPr/>
        <p:txBody>
          <a:bodyPr/>
          <a:lstStyle/>
          <a:p>
            <a:r>
              <a:rPr lang="en-US" dirty="0" smtClean="0">
                <a:latin typeface="Times New Roman" pitchFamily="18" charset="0"/>
                <a:cs typeface="Times New Roman" pitchFamily="18" charset="0"/>
              </a:rPr>
              <a:t>Air conditioner</a:t>
            </a:r>
          </a:p>
          <a:p>
            <a:pPr lvl="1"/>
            <a:r>
              <a:rPr lang="en-US" dirty="0" smtClean="0">
                <a:latin typeface="Times New Roman" pitchFamily="18" charset="0"/>
                <a:cs typeface="Times New Roman" pitchFamily="18" charset="0"/>
              </a:rPr>
              <a:t>Compressor</a:t>
            </a:r>
          </a:p>
          <a:p>
            <a:pPr lvl="1"/>
            <a:r>
              <a:rPr lang="en-US" dirty="0" smtClean="0">
                <a:latin typeface="Times New Roman" pitchFamily="18" charset="0"/>
                <a:cs typeface="Times New Roman" pitchFamily="18" charset="0"/>
              </a:rPr>
              <a:t>Condenser</a:t>
            </a:r>
          </a:p>
          <a:p>
            <a:pPr lvl="1"/>
            <a:r>
              <a:rPr lang="en-US" dirty="0" smtClean="0">
                <a:latin typeface="Times New Roman" pitchFamily="18" charset="0"/>
                <a:cs typeface="Times New Roman" pitchFamily="18" charset="0"/>
              </a:rPr>
              <a:t>Evaporator</a:t>
            </a:r>
          </a:p>
          <a:p>
            <a:pPr lvl="1"/>
            <a:r>
              <a:rPr lang="en-US" dirty="0" smtClean="0">
                <a:latin typeface="Times New Roman" pitchFamily="18" charset="0"/>
                <a:cs typeface="Times New Roman" pitchFamily="18" charset="0"/>
              </a:rPr>
              <a:t>Expansion Valve</a:t>
            </a:r>
          </a:p>
          <a:p>
            <a:pPr lvl="1"/>
            <a:r>
              <a:rPr lang="en-US" dirty="0" smtClean="0">
                <a:latin typeface="Times New Roman" pitchFamily="18" charset="0"/>
                <a:cs typeface="Times New Roman" pitchFamily="18" charset="0"/>
              </a:rPr>
              <a:t>2 fans</a:t>
            </a:r>
          </a:p>
          <a:p>
            <a:r>
              <a:rPr lang="en-US" dirty="0" smtClean="0">
                <a:latin typeface="Times New Roman" pitchFamily="18" charset="0"/>
                <a:cs typeface="Times New Roman" pitchFamily="18" charset="0"/>
              </a:rPr>
              <a:t>2 tons (24,000 Btu) cooling</a:t>
            </a:r>
          </a:p>
        </p:txBody>
      </p:sp>
      <p:pic>
        <p:nvPicPr>
          <p:cNvPr id="8" name="Content Placeholder 5" descr="window air conditioner.jpg"/>
          <p:cNvPicPr>
            <a:picLocks noGrp="1" noChangeAspect="1"/>
          </p:cNvPicPr>
          <p:nvPr>
            <p:ph sz="half" idx="2"/>
          </p:nvPr>
        </p:nvPicPr>
        <p:blipFill>
          <a:blip r:embed="rId3" cstate="print"/>
          <a:stretch>
            <a:fillRect/>
          </a:stretch>
        </p:blipFill>
        <p:spPr>
          <a:xfrm>
            <a:off x="4572001" y="1905000"/>
            <a:ext cx="3962400" cy="410143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RACs in the U.S.</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a:xfrm>
            <a:off x="609600" y="1600200"/>
            <a:ext cx="4876800" cy="5029200"/>
          </a:xfrm>
        </p:spPr>
        <p:txBody>
          <a:bodyPr/>
          <a:lstStyle/>
          <a:p>
            <a:r>
              <a:rPr lang="en-US" dirty="0" smtClean="0">
                <a:latin typeface="Times New Roman" pitchFamily="18" charset="0"/>
                <a:cs typeface="Times New Roman" pitchFamily="18" charset="0"/>
              </a:rPr>
              <a:t>AC ownership information from EIA in 2009</a:t>
            </a:r>
          </a:p>
          <a:p>
            <a:r>
              <a:rPr lang="en-US" dirty="0" smtClean="0">
                <a:latin typeface="Times New Roman" pitchFamily="18" charset="0"/>
                <a:cs typeface="Times New Roman" pitchFamily="18" charset="0"/>
              </a:rPr>
              <a:t>25.9 million homes with at least 1 RAC unit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Total comes to 23% of all U.S. households have at least one RAC</a:t>
            </a:r>
          </a:p>
          <a:p>
            <a:r>
              <a:rPr lang="en-US" dirty="0" smtClean="0">
                <a:latin typeface="Times New Roman" pitchFamily="18" charset="0"/>
                <a:cs typeface="Times New Roman" pitchFamily="18" charset="0"/>
              </a:rPr>
              <a:t>RAC ownership and use is likely to increase as the standards of living rise worldwide</a:t>
            </a:r>
          </a:p>
        </p:txBody>
      </p:sp>
      <p:pic>
        <p:nvPicPr>
          <p:cNvPr id="5" name="Content Placeholder 4" descr="images.jpg"/>
          <p:cNvPicPr>
            <a:picLocks noGrp="1" noChangeAspect="1"/>
          </p:cNvPicPr>
          <p:nvPr>
            <p:ph sz="half" idx="2"/>
          </p:nvPr>
        </p:nvPicPr>
        <p:blipFill>
          <a:blip r:embed="rId3" cstate="print"/>
          <a:stretch>
            <a:fillRect/>
          </a:stretch>
        </p:blipFill>
        <p:spPr>
          <a:xfrm>
            <a:off x="5257800" y="1828800"/>
            <a:ext cx="3431381"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History of Refrigerants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752600"/>
            <a:ext cx="7772400" cy="4724400"/>
          </a:xfrm>
        </p:spPr>
        <p:txBody>
          <a:bodyPr/>
          <a:lstStyle/>
          <a:p>
            <a:r>
              <a:rPr lang="en-US" sz="2800" dirty="0" smtClean="0">
                <a:latin typeface="Times New Roman" pitchFamily="18" charset="0"/>
                <a:cs typeface="Times New Roman" pitchFamily="18" charset="0"/>
              </a:rPr>
              <a:t>Some of the first refrigerants included </a:t>
            </a:r>
          </a:p>
          <a:p>
            <a:pPr lvl="1"/>
            <a:r>
              <a:rPr lang="en-US" sz="2000" dirty="0" smtClean="0">
                <a:latin typeface="Times New Roman" pitchFamily="18" charset="0"/>
                <a:cs typeface="Times New Roman" pitchFamily="18" charset="0"/>
              </a:rPr>
              <a:t>Ammonia (toxic)</a:t>
            </a:r>
          </a:p>
          <a:p>
            <a:pPr lvl="1"/>
            <a:r>
              <a:rPr lang="en-US" sz="2000" dirty="0" smtClean="0">
                <a:latin typeface="Times New Roman" pitchFamily="18" charset="0"/>
                <a:cs typeface="Times New Roman" pitchFamily="18" charset="0"/>
              </a:rPr>
              <a:t>HCs such as propane (flammable)</a:t>
            </a:r>
          </a:p>
          <a:p>
            <a:r>
              <a:rPr lang="en-US" sz="2800" dirty="0" smtClean="0">
                <a:latin typeface="Times New Roman" pitchFamily="18" charset="0"/>
                <a:cs typeface="Times New Roman" pitchFamily="18" charset="0"/>
              </a:rPr>
              <a:t>CFCs synthesized in 1930s</a:t>
            </a:r>
          </a:p>
          <a:p>
            <a:pPr lvl="1"/>
            <a:r>
              <a:rPr lang="en-US" sz="2000" dirty="0" smtClean="0">
                <a:latin typeface="Times New Roman" pitchFamily="18" charset="0"/>
                <a:cs typeface="Times New Roman" pitchFamily="18" charset="0"/>
              </a:rPr>
              <a:t>Replaced use of HCs</a:t>
            </a:r>
          </a:p>
          <a:p>
            <a:pPr lvl="1"/>
            <a:r>
              <a:rPr lang="en-US" sz="2000" dirty="0" smtClean="0">
                <a:latin typeface="Times New Roman" pitchFamily="18" charset="0"/>
                <a:cs typeface="Times New Roman" pitchFamily="18" charset="0"/>
              </a:rPr>
              <a:t>R-12  (ODP=1, GWP=10900)</a:t>
            </a:r>
          </a:p>
          <a:p>
            <a:pPr lvl="1"/>
            <a:r>
              <a:rPr lang="en-US" sz="2000" dirty="0" smtClean="0">
                <a:latin typeface="Times New Roman" pitchFamily="18" charset="0"/>
                <a:cs typeface="Times New Roman" pitchFamily="18" charset="0"/>
              </a:rPr>
              <a:t>Montreal Protocol banned production (1987)</a:t>
            </a:r>
          </a:p>
          <a:p>
            <a:r>
              <a:rPr lang="en-US" sz="2800" dirty="0" smtClean="0">
                <a:latin typeface="Times New Roman" pitchFamily="18" charset="0"/>
                <a:cs typeface="Times New Roman" pitchFamily="18" charset="0"/>
              </a:rPr>
              <a:t>HCFCs synthesized in 1980s</a:t>
            </a:r>
          </a:p>
          <a:p>
            <a:pPr lvl="1"/>
            <a:r>
              <a:rPr lang="en-US" sz="2000" dirty="0" smtClean="0">
                <a:latin typeface="Times New Roman" pitchFamily="18" charset="0"/>
                <a:cs typeface="Times New Roman" pitchFamily="18" charset="0"/>
              </a:rPr>
              <a:t>Replacing CFCs</a:t>
            </a:r>
          </a:p>
          <a:p>
            <a:pPr lvl="1"/>
            <a:r>
              <a:rPr lang="en-US" sz="2000" dirty="0" smtClean="0">
                <a:latin typeface="Times New Roman" pitchFamily="18" charset="0"/>
                <a:cs typeface="Times New Roman" pitchFamily="18" charset="0"/>
              </a:rPr>
              <a:t>R-22 (ODP=0.06, GWP=1810)</a:t>
            </a:r>
          </a:p>
          <a:p>
            <a:pPr lvl="1"/>
            <a:r>
              <a:rPr lang="en-US" sz="2000" dirty="0" smtClean="0">
                <a:latin typeface="Times New Roman" pitchFamily="18" charset="0"/>
                <a:cs typeface="Times New Roman" pitchFamily="18" charset="0"/>
              </a:rPr>
              <a:t>Montreal Protocol banned production (1992)</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Today’s Refrigerant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76400"/>
            <a:ext cx="5334000" cy="3505200"/>
          </a:xfrm>
        </p:spPr>
        <p:txBody>
          <a:bodyPr/>
          <a:lstStyle/>
          <a:p>
            <a:r>
              <a:rPr lang="en-US" dirty="0" smtClean="0">
                <a:latin typeface="Times New Roman" pitchFamily="18" charset="0"/>
                <a:cs typeface="Times New Roman" pitchFamily="18" charset="0"/>
              </a:rPr>
              <a:t>HFCs synthesized as replacement for HCFCs</a:t>
            </a:r>
          </a:p>
          <a:p>
            <a:pPr lvl="1"/>
            <a:r>
              <a:rPr lang="en-US" dirty="0" smtClean="0">
                <a:latin typeface="Times New Roman" pitchFamily="18" charset="0"/>
                <a:cs typeface="Times New Roman" pitchFamily="18" charset="0"/>
              </a:rPr>
              <a:t>R-134a</a:t>
            </a:r>
          </a:p>
          <a:p>
            <a:pPr lvl="1"/>
            <a:r>
              <a:rPr lang="en-US" dirty="0" smtClean="0">
                <a:latin typeface="Times New Roman" pitchFamily="18" charset="0"/>
                <a:cs typeface="Times New Roman" pitchFamily="18" charset="0"/>
              </a:rPr>
              <a:t>Commonly used in air conditioners</a:t>
            </a:r>
          </a:p>
          <a:p>
            <a:pPr lvl="1"/>
            <a:r>
              <a:rPr lang="en-US" dirty="0" smtClean="0">
                <a:latin typeface="Times New Roman" pitchFamily="18" charset="0"/>
                <a:cs typeface="Times New Roman" pitchFamily="18" charset="0"/>
              </a:rPr>
              <a:t>ODP=0, GWP=1600</a:t>
            </a:r>
          </a:p>
          <a:p>
            <a:pPr lvl="1"/>
            <a:r>
              <a:rPr lang="en-US" dirty="0" smtClean="0">
                <a:latin typeface="Times New Roman" pitchFamily="18" charset="0"/>
                <a:cs typeface="Times New Roman" pitchFamily="18" charset="0"/>
              </a:rPr>
              <a:t>Emissions continually increasing since </a:t>
            </a:r>
            <a:r>
              <a:rPr lang="en-US" dirty="0" smtClean="0">
                <a:latin typeface="Times New Roman" pitchFamily="18" charset="0"/>
                <a:cs typeface="Times New Roman" pitchFamily="18" charset="0"/>
              </a:rPr>
              <a:t>1990</a:t>
            </a:r>
            <a:endParaRPr lang="en-US" dirty="0">
              <a:cs typeface="Times New Roman" pitchFamily="18" charset="0"/>
            </a:endParaRPr>
          </a:p>
          <a:p>
            <a:pPr lvl="1"/>
            <a:r>
              <a:rPr lang="en-US" dirty="0" smtClean="0">
                <a:latin typeface="Times New Roman" pitchFamily="18" charset="0"/>
                <a:cs typeface="Times New Roman" pitchFamily="18" charset="0"/>
              </a:rPr>
              <a:t>Little regulation by Clean Air Act</a:t>
            </a:r>
            <a:endParaRPr lang="en-US" dirty="0" smtClean="0">
              <a:latin typeface="Times New Roman" pitchFamily="18" charset="0"/>
              <a:cs typeface="Times New Roman" pitchFamily="18" charset="0"/>
            </a:endParaRPr>
          </a:p>
        </p:txBody>
      </p:sp>
      <p:pic>
        <p:nvPicPr>
          <p:cNvPr id="6" name="Content Placeholder 4" descr="Refrigerant R134a.jpg"/>
          <p:cNvPicPr>
            <a:picLocks noChangeAspect="1"/>
          </p:cNvPicPr>
          <p:nvPr/>
        </p:nvPicPr>
        <p:blipFill>
          <a:blip r:embed="rId3" cstate="print"/>
          <a:stretch>
            <a:fillRect/>
          </a:stretch>
        </p:blipFill>
        <p:spPr bwMode="auto">
          <a:xfrm>
            <a:off x="5638800" y="1752600"/>
            <a:ext cx="2895600" cy="3446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Emissions of high GWP gases.jpg"/>
          <p:cNvPicPr>
            <a:picLocks noChangeAspect="1"/>
          </p:cNvPicPr>
          <p:nvPr/>
        </p:nvPicPr>
        <p:blipFill>
          <a:blip r:embed="rId3" cstate="print"/>
          <a:stretch>
            <a:fillRect/>
          </a:stretch>
        </p:blipFill>
        <p:spPr>
          <a:xfrm>
            <a:off x="1143000" y="1066800"/>
            <a:ext cx="7167681" cy="5105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itchFamily="18" charset="0"/>
                <a:cs typeface="Times New Roman" pitchFamily="18" charset="0"/>
              </a:rPr>
              <a:t>Possible Refrigerant of the Future</a:t>
            </a:r>
            <a:endParaRPr lang="en-US" dirty="0">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r>
              <a:rPr lang="en-US" dirty="0" smtClean="0">
                <a:latin typeface="Times New Roman" pitchFamily="18" charset="0"/>
                <a:cs typeface="Times New Roman" pitchFamily="18" charset="0"/>
              </a:rPr>
              <a:t>Hydrofluoroethers (HFE)</a:t>
            </a:r>
          </a:p>
          <a:p>
            <a:pPr lvl="1"/>
            <a:r>
              <a:rPr lang="en-US" dirty="0" smtClean="0">
                <a:latin typeface="Times New Roman" pitchFamily="18" charset="0"/>
                <a:cs typeface="Times New Roman" pitchFamily="18" charset="0"/>
              </a:rPr>
              <a:t>Not regulated due to low GWP and atmospheric lifetime</a:t>
            </a:r>
          </a:p>
          <a:p>
            <a:pPr lvl="1"/>
            <a:r>
              <a:rPr lang="en-US" dirty="0" smtClean="0">
                <a:latin typeface="Times New Roman" pitchFamily="18" charset="0"/>
                <a:cs typeface="Times New Roman" pitchFamily="18" charset="0"/>
              </a:rPr>
              <a:t>Increased patents issued for various applications in recent years</a:t>
            </a:r>
          </a:p>
          <a:p>
            <a:pPr lvl="1"/>
            <a:r>
              <a:rPr lang="en-US" dirty="0" smtClean="0">
                <a:latin typeface="Times New Roman" pitchFamily="18" charset="0"/>
                <a:cs typeface="Times New Roman" pitchFamily="18" charset="0"/>
              </a:rPr>
              <a:t>Similar properties to current refrigerants in refrigeration</a:t>
            </a:r>
          </a:p>
          <a:p>
            <a:pPr lvl="1"/>
            <a:r>
              <a:rPr lang="en-US" dirty="0" smtClean="0">
                <a:latin typeface="Times New Roman" pitchFamily="18" charset="0"/>
                <a:cs typeface="Times New Roman" pitchFamily="18" charset="0"/>
              </a:rPr>
              <a:t>If HFCs fall subject to regulation HFEs could be next in line to replace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Some Refrigerants Tested</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a:xfrm>
            <a:off x="304800" y="1981200"/>
            <a:ext cx="6858000" cy="3962400"/>
          </a:xfrm>
        </p:spPr>
        <p:txBody>
          <a:bodyPr/>
          <a:lstStyle/>
          <a:p>
            <a:pPr lvl="1">
              <a:buFont typeface="Arial" pitchFamily="34" charset="0"/>
              <a:buChar char="•"/>
            </a:pPr>
            <a:r>
              <a:rPr lang="en-US" dirty="0" smtClean="0">
                <a:latin typeface="Times New Roman" pitchFamily="18" charset="0"/>
                <a:cs typeface="Times New Roman" pitchFamily="18" charset="0"/>
              </a:rPr>
              <a:t>Ammonia (</a:t>
            </a:r>
            <a:r>
              <a:rPr lang="en-US" dirty="0" smtClean="0">
                <a:latin typeface="Times New Roman"/>
                <a:cs typeface="Times New Roman"/>
              </a:rPr>
              <a:t>NH</a:t>
            </a:r>
            <a:r>
              <a:rPr lang="en-US" baseline="-25000" dirty="0" smtClean="0">
                <a:latin typeface="Times New Roman"/>
                <a:cs typeface="Times New Roman"/>
              </a:rPr>
              <a:t>3</a:t>
            </a:r>
            <a:r>
              <a:rPr lang="en-US" dirty="0" smtClean="0">
                <a:latin typeface="Times New Roman" pitchFamily="18" charset="0"/>
                <a:cs typeface="Times New Roman" pitchFamily="18" charset="0"/>
              </a:rPr>
              <a:t>)</a:t>
            </a:r>
          </a:p>
          <a:p>
            <a:pPr lvl="1">
              <a:buFont typeface="Arial" pitchFamily="34" charset="0"/>
              <a:buChar char="•"/>
            </a:pPr>
            <a:r>
              <a:rPr lang="en-US" dirty="0" smtClean="0">
                <a:latin typeface="Times New Roman" pitchFamily="18" charset="0"/>
                <a:cs typeface="Times New Roman" pitchFamily="18" charset="0"/>
              </a:rPr>
              <a:t>Propane (</a:t>
            </a:r>
            <a:r>
              <a:rPr lang="en-US" dirty="0" smtClean="0">
                <a:latin typeface="Times New Roman"/>
                <a:cs typeface="Times New Roman"/>
              </a:rPr>
              <a:t>C</a:t>
            </a:r>
            <a:r>
              <a:rPr lang="en-US" baseline="-25000" dirty="0" smtClean="0">
                <a:latin typeface="Times New Roman"/>
                <a:cs typeface="Times New Roman"/>
              </a:rPr>
              <a:t>3</a:t>
            </a:r>
            <a:r>
              <a:rPr lang="en-US" dirty="0" smtClean="0">
                <a:latin typeface="Times New Roman"/>
                <a:cs typeface="Times New Roman"/>
              </a:rPr>
              <a:t>H</a:t>
            </a:r>
            <a:r>
              <a:rPr lang="en-US" baseline="-25000" dirty="0" smtClean="0">
                <a:latin typeface="Times New Roman"/>
                <a:cs typeface="Times New Roman"/>
              </a:rPr>
              <a:t>8</a:t>
            </a:r>
            <a:r>
              <a:rPr lang="en-US" dirty="0" smtClean="0">
                <a:latin typeface="Calibri"/>
                <a:cs typeface="Times New Roman"/>
              </a:rPr>
              <a:t>)</a:t>
            </a: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Dimethyl Ether (</a:t>
            </a:r>
            <a:r>
              <a:rPr lang="en-US" dirty="0" smtClean="0">
                <a:latin typeface="Times New Roman"/>
                <a:cs typeface="Times New Roman"/>
              </a:rPr>
              <a:t>CH</a:t>
            </a:r>
            <a:r>
              <a:rPr lang="en-US" baseline="-25000" dirty="0" smtClean="0">
                <a:latin typeface="Times New Roman"/>
                <a:cs typeface="Times New Roman"/>
              </a:rPr>
              <a:t>3</a:t>
            </a:r>
            <a:r>
              <a:rPr lang="en-US" dirty="0" smtClean="0">
                <a:latin typeface="Times New Roman"/>
                <a:cs typeface="Times New Roman"/>
              </a:rPr>
              <a:t>OCH</a:t>
            </a:r>
            <a:r>
              <a:rPr lang="en-US" baseline="-25000" dirty="0" smtClean="0">
                <a:latin typeface="Times New Roman"/>
                <a:cs typeface="Times New Roman"/>
              </a:rPr>
              <a:t>3</a:t>
            </a:r>
            <a:r>
              <a:rPr lang="en-US" dirty="0" smtClean="0">
                <a:latin typeface="Calibri"/>
                <a:cs typeface="Times New Roman"/>
              </a:rPr>
              <a:t>)</a:t>
            </a: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R-22 (</a:t>
            </a:r>
            <a:r>
              <a:rPr lang="en-US" dirty="0" smtClean="0">
                <a:latin typeface="Times New Roman"/>
                <a:cs typeface="Times New Roman"/>
              </a:rPr>
              <a:t>CHClF</a:t>
            </a:r>
            <a:r>
              <a:rPr lang="en-US" baseline="-25000" dirty="0" smtClean="0">
                <a:latin typeface="Times New Roman"/>
                <a:cs typeface="Times New Roman"/>
              </a:rPr>
              <a:t>2 </a:t>
            </a:r>
            <a:r>
              <a:rPr lang="en-US" dirty="0" smtClean="0">
                <a:latin typeface="Times New Roman"/>
                <a:cs typeface="Times New Roman"/>
              </a:rPr>
              <a:t>)</a:t>
            </a: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R-134a (</a:t>
            </a:r>
            <a:r>
              <a:rPr lang="en-US" dirty="0" smtClean="0">
                <a:latin typeface="Times New Roman"/>
                <a:cs typeface="Times New Roman"/>
              </a:rPr>
              <a:t>C</a:t>
            </a:r>
            <a:r>
              <a:rPr lang="en-US" baseline="-25000" dirty="0" smtClean="0">
                <a:latin typeface="Times New Roman"/>
                <a:cs typeface="Times New Roman"/>
              </a:rPr>
              <a:t>2</a:t>
            </a:r>
            <a:r>
              <a:rPr lang="en-US" dirty="0" smtClean="0">
                <a:latin typeface="Times New Roman"/>
                <a:cs typeface="Times New Roman"/>
              </a:rPr>
              <a:t>H</a:t>
            </a:r>
            <a:r>
              <a:rPr lang="en-US" baseline="-25000" dirty="0" smtClean="0">
                <a:latin typeface="Times New Roman"/>
                <a:cs typeface="Times New Roman"/>
              </a:rPr>
              <a:t>2</a:t>
            </a:r>
            <a:r>
              <a:rPr lang="en-US" dirty="0" smtClean="0">
                <a:latin typeface="Times New Roman"/>
                <a:cs typeface="Times New Roman"/>
              </a:rPr>
              <a:t>F</a:t>
            </a:r>
            <a:r>
              <a:rPr lang="en-US" baseline="-25000" dirty="0" smtClean="0">
                <a:latin typeface="Times New Roman"/>
                <a:cs typeface="Times New Roman"/>
              </a:rPr>
              <a:t>4</a:t>
            </a:r>
            <a:r>
              <a:rPr lang="en-US" dirty="0" smtClean="0">
                <a:latin typeface="Times New Roman"/>
                <a:cs typeface="Times New Roman"/>
              </a:rPr>
              <a:t>)</a:t>
            </a: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HFE-152a (</a:t>
            </a:r>
            <a:r>
              <a:rPr lang="en-US" dirty="0" smtClean="0">
                <a:latin typeface="Times New Roman"/>
                <a:cs typeface="Times New Roman"/>
              </a:rPr>
              <a:t>CF</a:t>
            </a:r>
            <a:r>
              <a:rPr lang="en-US" baseline="-25000" dirty="0" smtClean="0">
                <a:latin typeface="Times New Roman"/>
                <a:cs typeface="Times New Roman"/>
              </a:rPr>
              <a:t>2 </a:t>
            </a:r>
            <a:r>
              <a:rPr lang="en-US" dirty="0" smtClean="0">
                <a:latin typeface="Times New Roman"/>
                <a:cs typeface="Times New Roman"/>
              </a:rPr>
              <a:t>HOCH</a:t>
            </a:r>
            <a:r>
              <a:rPr lang="en-US" baseline="-25000" dirty="0" smtClean="0">
                <a:latin typeface="Times New Roman"/>
                <a:cs typeface="Times New Roman"/>
              </a:rPr>
              <a:t>3</a:t>
            </a:r>
            <a:r>
              <a:rPr lang="en-US" dirty="0" smtClean="0">
                <a:latin typeface="Calibri"/>
                <a:cs typeface="Times New Roman"/>
              </a:rPr>
              <a:t>)</a:t>
            </a: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HFE-143m (</a:t>
            </a:r>
            <a:r>
              <a:rPr lang="en-US" dirty="0" smtClean="0">
                <a:latin typeface="Times New Roman"/>
                <a:cs typeface="Times New Roman"/>
              </a:rPr>
              <a:t>CF</a:t>
            </a:r>
            <a:r>
              <a:rPr lang="en-US" baseline="-25000" dirty="0" smtClean="0">
                <a:latin typeface="Times New Roman"/>
                <a:cs typeface="Times New Roman"/>
              </a:rPr>
              <a:t>3</a:t>
            </a:r>
            <a:r>
              <a:rPr lang="en-US" dirty="0" smtClean="0">
                <a:latin typeface="Times New Roman"/>
                <a:cs typeface="Times New Roman"/>
              </a:rPr>
              <a:t>OCH</a:t>
            </a:r>
            <a:r>
              <a:rPr lang="en-US" baseline="-25000" dirty="0" smtClean="0">
                <a:latin typeface="Times New Roman"/>
                <a:cs typeface="Times New Roman"/>
              </a:rPr>
              <a:t>3</a:t>
            </a:r>
            <a:r>
              <a:rPr lang="en-US" dirty="0" smtClean="0">
                <a:latin typeface="Calibri"/>
                <a:cs typeface="Times New Roman"/>
              </a:rPr>
              <a:t>)</a:t>
            </a:r>
            <a:endParaRPr lang="en-US" dirty="0" smtClean="0">
              <a:latin typeface="Times New Roman" pitchFamily="18" charset="0"/>
              <a:cs typeface="Times New Roman" pitchFamily="18" charset="0"/>
            </a:endParaRPr>
          </a:p>
          <a:p>
            <a:pPr lvl="1">
              <a:buFont typeface="Arial" pitchFamily="34" charset="0"/>
              <a:buChar char="•"/>
            </a:pPr>
            <a:endParaRPr lang="en-US"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Total of 18 refrigerants examined in the study</a:t>
            </a:r>
            <a:r>
              <a:rPr lang="en-US" dirty="0" smtClean="0">
                <a:solidFill>
                  <a:schemeClr val="tx2"/>
                </a:solidFill>
                <a:latin typeface="Times New Roman" pitchFamily="18" charset="0"/>
                <a:cs typeface="Times New Roman" pitchFamily="18" charset="0"/>
              </a:rPr>
              <a:t>.</a:t>
            </a:r>
            <a:endParaRPr lang="en-US" dirty="0" smtClean="0"/>
          </a:p>
          <a:p>
            <a:endParaRPr lang="en-US" dirty="0" smtClean="0"/>
          </a:p>
        </p:txBody>
      </p:sp>
      <p:pic>
        <p:nvPicPr>
          <p:cNvPr id="5" name="Content Placeholder 4" descr="refrigerants.jpg"/>
          <p:cNvPicPr>
            <a:picLocks noGrp="1" noChangeAspect="1"/>
          </p:cNvPicPr>
          <p:nvPr>
            <p:ph sz="half" idx="2"/>
          </p:nvPr>
        </p:nvPicPr>
        <p:blipFill>
          <a:blip r:embed="rId3" cstate="print"/>
          <a:stretch>
            <a:fillRect/>
          </a:stretch>
        </p:blipFill>
        <p:spPr>
          <a:xfrm>
            <a:off x="4648200" y="1981200"/>
            <a:ext cx="3945048"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0"/>
            <a:ext cx="8991600" cy="1143000"/>
          </a:xfrm>
        </p:spPr>
        <p:txBody>
          <a:bodyPr/>
          <a:lstStyle/>
          <a:p>
            <a:pPr algn="ctr"/>
            <a:r>
              <a:rPr lang="en-US" sz="4000" dirty="0" smtClean="0">
                <a:latin typeface="Times New Roman" pitchFamily="18" charset="0"/>
                <a:cs typeface="Times New Roman" pitchFamily="18" charset="0"/>
              </a:rPr>
              <a:t>Vapor Compression Refrigeration Cycle</a:t>
            </a:r>
            <a:endParaRPr lang="en-US" sz="40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3" cstate="print"/>
          <a:srcRect l="13031" t="28000" r="41250" b="25800"/>
          <a:stretch>
            <a:fillRect/>
          </a:stretch>
        </p:blipFill>
        <p:spPr bwMode="auto">
          <a:xfrm>
            <a:off x="0" y="1082842"/>
            <a:ext cx="9144000" cy="57751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S001069089">
  <a:themeElements>
    <a:clrScheme name="Office Theme 1">
      <a:dk1>
        <a:srgbClr val="000000"/>
      </a:dk1>
      <a:lt1>
        <a:srgbClr val="EAEAEA"/>
      </a:lt1>
      <a:dk2>
        <a:srgbClr val="3A585A"/>
      </a:dk2>
      <a:lt2>
        <a:srgbClr val="FFFFCC"/>
      </a:lt2>
      <a:accent1>
        <a:srgbClr val="499EAF"/>
      </a:accent1>
      <a:accent2>
        <a:srgbClr val="589465"/>
      </a:accent2>
      <a:accent3>
        <a:srgbClr val="AEB4B5"/>
      </a:accent3>
      <a:accent4>
        <a:srgbClr val="C8C8C8"/>
      </a:accent4>
      <a:accent5>
        <a:srgbClr val="B1CCD4"/>
      </a:accent5>
      <a:accent6>
        <a:srgbClr val="4F865B"/>
      </a:accent6>
      <a:hlink>
        <a:srgbClr val="A19269"/>
      </a:hlink>
      <a:folHlink>
        <a:srgbClr val="376D6C"/>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Office Theme 1">
        <a:dk1>
          <a:srgbClr val="000000"/>
        </a:dk1>
        <a:lt1>
          <a:srgbClr val="EAEAEA"/>
        </a:lt1>
        <a:dk2>
          <a:srgbClr val="3A585A"/>
        </a:dk2>
        <a:lt2>
          <a:srgbClr val="FFFFCC"/>
        </a:lt2>
        <a:accent1>
          <a:srgbClr val="499EAF"/>
        </a:accent1>
        <a:accent2>
          <a:srgbClr val="589465"/>
        </a:accent2>
        <a:accent3>
          <a:srgbClr val="AEB4B5"/>
        </a:accent3>
        <a:accent4>
          <a:srgbClr val="C8C8C8"/>
        </a:accent4>
        <a:accent5>
          <a:srgbClr val="B1CCD4"/>
        </a:accent5>
        <a:accent6>
          <a:srgbClr val="4F865B"/>
        </a:accent6>
        <a:hlink>
          <a:srgbClr val="A19269"/>
        </a:hlink>
        <a:folHlink>
          <a:srgbClr val="376D6C"/>
        </a:folHlink>
      </a:clrScheme>
      <a:clrMap bg1="dk2" tx1="lt1" bg2="dk1" tx2="lt2" accent1="accent1" accent2="accent2" accent3="accent3" accent4="accent4" accent5="accent5" accent6="accent6" hlink="hlink" folHlink="folHlink"/>
    </a:extraClrScheme>
    <a:extraClrScheme>
      <a:clrScheme name="Office Theme 2">
        <a:dk1>
          <a:srgbClr val="00172E"/>
        </a:dk1>
        <a:lt1>
          <a:srgbClr val="FFFFFF"/>
        </a:lt1>
        <a:dk2>
          <a:srgbClr val="003366"/>
        </a:dk2>
        <a:lt2>
          <a:srgbClr val="B2B2B2"/>
        </a:lt2>
        <a:accent1>
          <a:srgbClr val="91C6D1"/>
        </a:accent1>
        <a:accent2>
          <a:srgbClr val="54959C"/>
        </a:accent2>
        <a:accent3>
          <a:srgbClr val="FFFFFF"/>
        </a:accent3>
        <a:accent4>
          <a:srgbClr val="001226"/>
        </a:accent4>
        <a:accent5>
          <a:srgbClr val="C7DFE5"/>
        </a:accent5>
        <a:accent6>
          <a:srgbClr val="4B878D"/>
        </a:accent6>
        <a:hlink>
          <a:srgbClr val="B3A785"/>
        </a:hlink>
        <a:folHlink>
          <a:srgbClr val="D6E9EE"/>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333333"/>
        </a:dk2>
        <a:lt2>
          <a:srgbClr val="FFFFFF"/>
        </a:lt2>
        <a:accent1>
          <a:srgbClr val="B2B2B2"/>
        </a:accent1>
        <a:accent2>
          <a:srgbClr val="808080"/>
        </a:accent2>
        <a:accent3>
          <a:srgbClr val="FFFFFF"/>
        </a:accent3>
        <a:accent4>
          <a:srgbClr val="000000"/>
        </a:accent4>
        <a:accent5>
          <a:srgbClr val="D5D5D5"/>
        </a:accent5>
        <a:accent6>
          <a:srgbClr val="737373"/>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Office Theme 4">
        <a:dk1>
          <a:srgbClr val="333333"/>
        </a:dk1>
        <a:lt1>
          <a:srgbClr val="C0D7D8"/>
        </a:lt1>
        <a:dk2>
          <a:srgbClr val="223C3E"/>
        </a:dk2>
        <a:lt2>
          <a:srgbClr val="809EA2"/>
        </a:lt2>
        <a:accent1>
          <a:srgbClr val="FFFFCC"/>
        </a:accent1>
        <a:accent2>
          <a:srgbClr val="B2B2B2"/>
        </a:accent2>
        <a:accent3>
          <a:srgbClr val="DCE8E9"/>
        </a:accent3>
        <a:accent4>
          <a:srgbClr val="2A2A2A"/>
        </a:accent4>
        <a:accent5>
          <a:srgbClr val="FFFFE2"/>
        </a:accent5>
        <a:accent6>
          <a:srgbClr val="A1A1A1"/>
        </a:accent6>
        <a:hlink>
          <a:srgbClr val="A98FA9"/>
        </a:hlink>
        <a:folHlink>
          <a:srgbClr val="E3ECE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TP001069089</AuthoringAssetId>
    <AssetId xmlns="145c5697-5eb5-440b-b2f1-a8273fb59250">TS001069089</AssetId>
  </documentManagement>
</p:properties>
</file>

<file path=customXml/itemProps1.xml><?xml version="1.0" encoding="utf-8"?>
<ds:datastoreItem xmlns:ds="http://schemas.openxmlformats.org/officeDocument/2006/customXml" ds:itemID="{134B26C9-0EF1-480E-ABBC-AA74A30783AD}">
  <ds:schemaRefs>
    <ds:schemaRef ds:uri="http://schemas.microsoft.com/office/2006/metadata/longProperties"/>
  </ds:schemaRefs>
</ds:datastoreItem>
</file>

<file path=customXml/itemProps2.xml><?xml version="1.0" encoding="utf-8"?>
<ds:datastoreItem xmlns:ds="http://schemas.openxmlformats.org/officeDocument/2006/customXml" ds:itemID="{4E69FEA2-F345-4709-934B-2CCDCD0D5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2078F04-8AA8-4735-94C9-5C948FA64BE2}">
  <ds:schemaRefs>
    <ds:schemaRef ds:uri="http://schemas.microsoft.com/sharepoint/v3/contenttype/forms"/>
  </ds:schemaRefs>
</ds:datastoreItem>
</file>

<file path=customXml/itemProps4.xml><?xml version="1.0" encoding="utf-8"?>
<ds:datastoreItem xmlns:ds="http://schemas.openxmlformats.org/officeDocument/2006/customXml" ds:itemID="{B5EECD72-27D6-41D1-AB8C-B3C7EDE15323}">
  <ds:schemaRefs>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purl.org/dc/dcmitype/"/>
    <ds:schemaRef ds:uri="http://purl.org/dc/terms/"/>
    <ds:schemaRef ds:uri="145c5697-5eb5-440b-b2f1-a8273fb5925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TS001069089</Template>
  <TotalTime>201</TotalTime>
  <Words>606</Words>
  <Application>Microsoft Office PowerPoint</Application>
  <PresentationFormat>On-screen Show (4:3)</PresentationFormat>
  <Paragraphs>116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TS001069089</vt:lpstr>
      <vt:lpstr>Greenhouse Gas Emissions for Refrigerant Choices in Room Air Conditioner Units   </vt:lpstr>
      <vt:lpstr>Introduction-Room Air Conditioners</vt:lpstr>
      <vt:lpstr>RACs in the U.S.</vt:lpstr>
      <vt:lpstr>History of Refrigerants</vt:lpstr>
      <vt:lpstr>Today’s Refrigerant</vt:lpstr>
      <vt:lpstr>PowerPoint Presentation</vt:lpstr>
      <vt:lpstr>Possible Refrigerant of the Future</vt:lpstr>
      <vt:lpstr>Some Refrigerants Tested</vt:lpstr>
      <vt:lpstr>Vapor Compression Refrigeration Cycle</vt:lpstr>
      <vt:lpstr>Calculating Results</vt:lpstr>
      <vt:lpstr>Resulting Numbers of Emissions</vt:lpstr>
      <vt:lpstr>Trends and Sensitivity Analysis</vt:lpstr>
      <vt:lpstr>Sensitivity analysis</vt:lpstr>
      <vt:lpstr>Conclusion of Study</vt:lpstr>
      <vt:lpstr>Additional Considerations</vt:lpstr>
      <vt:lpstr>Acknowledgments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Greenhouse Gas Emissions for Refrigerant Choices in Window Air Conditioner Units</dc:title>
  <dc:creator>Michael</dc:creator>
  <cp:lastModifiedBy>Galka, Michael D - (mgalka)</cp:lastModifiedBy>
  <cp:revision>67</cp:revision>
  <cp:lastPrinted>1601-01-01T00:00:00Z</cp:lastPrinted>
  <dcterms:created xsi:type="dcterms:W3CDTF">2011-07-19T01:00:23Z</dcterms:created>
  <dcterms:modified xsi:type="dcterms:W3CDTF">2012-04-09T17:45:20Z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Markets">
    <vt:lpwstr/>
  </property>
  <property fmtid="{D5CDD505-2E9C-101B-9397-08002B2CF9AE}" pid="4" name="AssetType">
    <vt:lpwstr>TP</vt:lpwstr>
  </property>
  <property fmtid="{D5CDD505-2E9C-101B-9397-08002B2CF9AE}" pid="5" name="TPInstallLocation">
    <vt:lpwstr>{Document Themes}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{FilePath}</vt:lpwstr>
  </property>
  <property fmtid="{D5CDD505-2E9C-101B-9397-08002B2CF9AE}" pid="12" name="AssetId">
    <vt:lpwstr>TS001069089</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Topo design template</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EY006220130</vt:lpwstr>
  </property>
  <property fmtid="{D5CDD505-2E9C-101B-9397-08002B2CF9AE}" pid="21" name="SourceTitle">
    <vt:lpwstr>Topo design template</vt:lpwstr>
  </property>
  <property fmtid="{D5CDD505-2E9C-101B-9397-08002B2CF9AE}" pid="22" name="TPApplication">
    <vt:lpwstr>PowerPoint</vt:lpwstr>
  </property>
  <property fmtid="{D5CDD505-2E9C-101B-9397-08002B2CF9AE}" pid="23" name="TPLaunchHelpLink">
    <vt:lpwstr/>
  </property>
  <property fmtid="{D5CDD505-2E9C-101B-9397-08002B2CF9AE}" pid="24" name="OpenTemplate">
    <vt:lpwstr>1</vt:lpwstr>
  </property>
  <property fmtid="{D5CDD505-2E9C-101B-9397-08002B2CF9AE}" pid="25" name="UACurrentWords">
    <vt:lpwstr>0</vt:lpwstr>
  </property>
  <property fmtid="{D5CDD505-2E9C-101B-9397-08002B2CF9AE}" pid="26" name="UALocRecommendation">
    <vt:lpwstr>Localize</vt:lpwstr>
  </property>
  <property fmtid="{D5CDD505-2E9C-101B-9397-08002B2CF9AE}" pid="27" name="Applications">
    <vt:lpwstr>64;#PowerPoint 2003;#182;#Office XP;#67;#PowerPoint - Design Templt 12;#65;#Microsoft Office PowerPoint 2007;#66;#PowerPoint - Design Templt 2003;#79;#Template 12;#184;#Office 2000</vt:lpwstr>
  </property>
  <property fmtid="{D5CDD505-2E9C-101B-9397-08002B2CF9AE}" pid="28" name="TemplateStatus">
    <vt:lpwstr>Complete</vt:lpwstr>
  </property>
  <property fmtid="{D5CDD505-2E9C-101B-9397-08002B2CF9AE}" pid="29" name="ContentTypeId">
    <vt:lpwstr>0x0101006025706CF4CD034688BEBAE97A2E701D020200C3831ACA17D8814887A164412888521E</vt:lpwstr>
  </property>
  <property fmtid="{D5CDD505-2E9C-101B-9397-08002B2CF9AE}" pid="30" name="IsDeleted">
    <vt:lpwstr>0</vt:lpwstr>
  </property>
  <property fmtid="{D5CDD505-2E9C-101B-9397-08002B2CF9AE}" pid="31" name="ShowIn">
    <vt:lpwstr>Show everywhere</vt:lpwstr>
  </property>
  <property fmtid="{D5CDD505-2E9C-101B-9397-08002B2CF9AE}" pid="32" name="UANotes">
    <vt:lpwstr>LEGACY PPTDT. 421488L. June 2003 retrofit</vt:lpwstr>
  </property>
  <property fmtid="{D5CDD505-2E9C-101B-9397-08002B2CF9AE}" pid="33" name="PublishStatusLookup">
    <vt:lpwstr>256458</vt:lpwstr>
  </property>
  <property fmtid="{D5CDD505-2E9C-101B-9397-08002B2CF9AE}" pid="34" name="TPComponent">
    <vt:lpwstr>PPTFiles</vt:lpwstr>
  </property>
  <property fmtid="{D5CDD505-2E9C-101B-9397-08002B2CF9AE}" pid="35" name="TPNamespace">
    <vt:lpwstr>POWERPNT</vt:lpwstr>
  </property>
  <property fmtid="{D5CDD505-2E9C-101B-9397-08002B2CF9AE}" pid="36" name="TPClientViewer">
    <vt:lpwstr>Microsoft Office PowerPoint</vt:lpwstr>
  </property>
  <property fmtid="{D5CDD505-2E9C-101B-9397-08002B2CF9AE}" pid="37" name="APTrustLevel">
    <vt:lpwstr>1.00000000000000</vt:lpwstr>
  </property>
  <property fmtid="{D5CDD505-2E9C-101B-9397-08002B2CF9AE}" pid="38" name="TrustLevel">
    <vt:lpwstr>Microsoft Managed Content</vt:lpwstr>
  </property>
  <property fmtid="{D5CDD505-2E9C-101B-9397-08002B2CF9AE}" pid="39" name="Content Type">
    <vt:lpwstr>OOFile</vt:lpwstr>
  </property>
  <property fmtid="{D5CDD505-2E9C-101B-9397-08002B2CF9AE}" pid="40" name="AuthoringAssetId">
    <vt:lpwstr>TP001069089</vt:lpwstr>
  </property>
  <property fmtid="{D5CDD505-2E9C-101B-9397-08002B2CF9AE}" pid="41" name="NumericAssetId">
    <vt:lpwstr/>
  </property>
  <property fmtid="{D5CDD505-2E9C-101B-9397-08002B2CF9AE}" pid="42" name="AppVer">
    <vt:lpwstr/>
  </property>
</Properties>
</file>